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Lst>
  <p:notesMasterIdLst>
    <p:notesMasterId r:id="rId60"/>
  </p:notesMasterIdLst>
  <p:sldIdLst>
    <p:sldId id="259" r:id="rId5"/>
    <p:sldId id="317" r:id="rId6"/>
    <p:sldId id="318" r:id="rId7"/>
    <p:sldId id="319" r:id="rId8"/>
    <p:sldId id="320" r:id="rId9"/>
    <p:sldId id="294" r:id="rId10"/>
    <p:sldId id="321" r:id="rId11"/>
    <p:sldId id="389" r:id="rId12"/>
    <p:sldId id="323" r:id="rId13"/>
    <p:sldId id="324" r:id="rId14"/>
    <p:sldId id="325" r:id="rId15"/>
    <p:sldId id="326" r:id="rId16"/>
    <p:sldId id="327" r:id="rId17"/>
    <p:sldId id="328" r:id="rId18"/>
    <p:sldId id="329" r:id="rId19"/>
    <p:sldId id="334" r:id="rId20"/>
    <p:sldId id="335" r:id="rId21"/>
    <p:sldId id="336" r:id="rId22"/>
    <p:sldId id="333" r:id="rId23"/>
    <p:sldId id="338" r:id="rId24"/>
    <p:sldId id="339" r:id="rId25"/>
    <p:sldId id="340" r:id="rId26"/>
    <p:sldId id="341" r:id="rId27"/>
    <p:sldId id="337" r:id="rId28"/>
    <p:sldId id="390" r:id="rId29"/>
    <p:sldId id="342" r:id="rId30"/>
    <p:sldId id="343" r:id="rId31"/>
    <p:sldId id="384" r:id="rId32"/>
    <p:sldId id="385" r:id="rId33"/>
    <p:sldId id="386" r:id="rId34"/>
    <p:sldId id="387" r:id="rId35"/>
    <p:sldId id="371" r:id="rId36"/>
    <p:sldId id="260" r:id="rId37"/>
    <p:sldId id="315" r:id="rId38"/>
    <p:sldId id="322" r:id="rId39"/>
    <p:sldId id="391" r:id="rId40"/>
    <p:sldId id="392" r:id="rId41"/>
    <p:sldId id="332" r:id="rId42"/>
    <p:sldId id="311" r:id="rId43"/>
    <p:sldId id="393" r:id="rId44"/>
    <p:sldId id="316" r:id="rId45"/>
    <p:sldId id="330" r:id="rId46"/>
    <p:sldId id="312" r:id="rId47"/>
    <p:sldId id="394" r:id="rId48"/>
    <p:sldId id="313" r:id="rId49"/>
    <p:sldId id="331" r:id="rId50"/>
    <p:sldId id="395" r:id="rId51"/>
    <p:sldId id="396" r:id="rId52"/>
    <p:sldId id="397" r:id="rId53"/>
    <p:sldId id="398" r:id="rId54"/>
    <p:sldId id="314" r:id="rId55"/>
    <p:sldId id="399" r:id="rId56"/>
    <p:sldId id="400" r:id="rId57"/>
    <p:sldId id="401" r:id="rId58"/>
    <p:sldId id="402" r:id="rId5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BA"/>
    <a:srgbClr val="FF6334"/>
    <a:srgbClr val="FF2B49"/>
    <a:srgbClr val="009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0" autoAdjust="0"/>
    <p:restoredTop sz="94622"/>
  </p:normalViewPr>
  <p:slideViewPr>
    <p:cSldViewPr snapToGrid="0">
      <p:cViewPr varScale="1">
        <p:scale>
          <a:sx n="101" d="100"/>
          <a:sy n="101" d="100"/>
        </p:scale>
        <p:origin x="6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1D06D3-3EF8-9A49-8C59-8B9B8C567E1B}" type="doc">
      <dgm:prSet loTypeId="urn:microsoft.com/office/officeart/2005/8/layout/hProcess9" loCatId="process" qsTypeId="urn:microsoft.com/office/officeart/2005/8/quickstyle/simple1" qsCatId="simple" csTypeId="urn:microsoft.com/office/officeart/2005/8/colors/accent1_2" csCatId="accent1" phldr="1"/>
      <dgm:spPr/>
    </dgm:pt>
    <dgm:pt modelId="{20BA961B-CC62-E944-BBAB-8EF080BF9F9D}">
      <dgm:prSet phldrT="[Text]"/>
      <dgm:spPr>
        <a:solidFill>
          <a:srgbClr val="0038BA"/>
        </a:solidFill>
      </dgm:spPr>
      <dgm:t>
        <a:bodyPr/>
        <a:lstStyle/>
        <a:p>
          <a:r>
            <a:rPr lang="en-GB" b="0" i="0" dirty="0">
              <a:latin typeface="Arial Nova Light" panose="020B0304020202020204" pitchFamily="34" charset="0"/>
            </a:rPr>
            <a:t>1. </a:t>
          </a:r>
          <a:br>
            <a:rPr lang="en-GB" b="0" i="0" dirty="0">
              <a:latin typeface="Arial Nova Light" panose="020B0304020202020204" pitchFamily="34" charset="0"/>
            </a:rPr>
          </a:br>
          <a:r>
            <a:rPr lang="en-GB" b="0" i="0" dirty="0">
              <a:latin typeface="Arial Nova Light" panose="020B0304020202020204" pitchFamily="34" charset="0"/>
            </a:rPr>
            <a:t>Interviews</a:t>
          </a:r>
        </a:p>
      </dgm:t>
    </dgm:pt>
    <dgm:pt modelId="{4AB38A61-05FF-B94C-81F7-946E0B1C2CE1}" type="parTrans" cxnId="{9DA7A457-F898-F341-8E65-554FEA1B7561}">
      <dgm:prSet/>
      <dgm:spPr/>
      <dgm:t>
        <a:bodyPr/>
        <a:lstStyle/>
        <a:p>
          <a:endParaRPr lang="en-GB"/>
        </a:p>
      </dgm:t>
    </dgm:pt>
    <dgm:pt modelId="{4115CFBD-83D1-BB49-8C33-6D674AEC9970}" type="sibTrans" cxnId="{9DA7A457-F898-F341-8E65-554FEA1B7561}">
      <dgm:prSet/>
      <dgm:spPr/>
      <dgm:t>
        <a:bodyPr/>
        <a:lstStyle/>
        <a:p>
          <a:endParaRPr lang="en-GB"/>
        </a:p>
      </dgm:t>
    </dgm:pt>
    <dgm:pt modelId="{E480C866-D2EA-054F-8867-F04B10A7DCBA}">
      <dgm:prSet phldrT="[Text]"/>
      <dgm:spPr>
        <a:solidFill>
          <a:srgbClr val="0038BA"/>
        </a:solidFill>
      </dgm:spPr>
      <dgm:t>
        <a:bodyPr/>
        <a:lstStyle/>
        <a:p>
          <a:r>
            <a:rPr lang="nl-NL" b="0" i="0" noProof="0" dirty="0">
              <a:latin typeface="Arial Nova Light" panose="020B0304020202020204" pitchFamily="34" charset="0"/>
            </a:rPr>
            <a:t>4. </a:t>
          </a:r>
          <a:br>
            <a:rPr lang="nl-NL" b="0" i="0" noProof="0" dirty="0">
              <a:latin typeface="Arial Nova Light" panose="020B0304020202020204" pitchFamily="34" charset="0"/>
            </a:rPr>
          </a:br>
          <a:r>
            <a:rPr lang="nl-NL" b="0" i="0" noProof="0" dirty="0">
              <a:latin typeface="Arial Nova Light" panose="020B0304020202020204" pitchFamily="34" charset="0"/>
            </a:rPr>
            <a:t>Toekomstbeelden</a:t>
          </a:r>
        </a:p>
      </dgm:t>
    </dgm:pt>
    <dgm:pt modelId="{E0DE04DC-FAA4-8143-B75E-C4688B79BC37}" type="parTrans" cxnId="{7F7091C9-4E2F-5D49-B380-D890CBFD66A8}">
      <dgm:prSet/>
      <dgm:spPr/>
      <dgm:t>
        <a:bodyPr/>
        <a:lstStyle/>
        <a:p>
          <a:endParaRPr lang="en-GB"/>
        </a:p>
      </dgm:t>
    </dgm:pt>
    <dgm:pt modelId="{4D383CD8-F1B6-5444-992A-3EE6DEB68235}" type="sibTrans" cxnId="{7F7091C9-4E2F-5D49-B380-D890CBFD66A8}">
      <dgm:prSet/>
      <dgm:spPr/>
      <dgm:t>
        <a:bodyPr/>
        <a:lstStyle/>
        <a:p>
          <a:endParaRPr lang="en-GB"/>
        </a:p>
      </dgm:t>
    </dgm:pt>
    <dgm:pt modelId="{536A7E51-93D3-A143-8D66-AF47810DA267}">
      <dgm:prSet phldrT="[Text]"/>
      <dgm:spPr>
        <a:solidFill>
          <a:srgbClr val="0038BA"/>
        </a:solidFill>
      </dgm:spPr>
      <dgm:t>
        <a:bodyPr/>
        <a:lstStyle/>
        <a:p>
          <a:r>
            <a:rPr lang="en-GB" b="0" i="0" dirty="0">
              <a:latin typeface="Arial Nova Light" panose="020B0304020202020204" pitchFamily="34" charset="0"/>
            </a:rPr>
            <a:t>2. </a:t>
          </a:r>
          <a:br>
            <a:rPr lang="en-GB" b="0" i="0" dirty="0">
              <a:latin typeface="Arial Nova Light" panose="020B0304020202020204" pitchFamily="34" charset="0"/>
            </a:rPr>
          </a:br>
          <a:r>
            <a:rPr lang="en-GB" b="0" i="0" dirty="0">
              <a:latin typeface="Arial Nova Light" panose="020B0304020202020204" pitchFamily="34" charset="0"/>
            </a:rPr>
            <a:t>Trends</a:t>
          </a:r>
        </a:p>
      </dgm:t>
    </dgm:pt>
    <dgm:pt modelId="{BAFE8CE7-8092-5241-9262-34259000944D}" type="parTrans" cxnId="{006A2573-2499-AE46-89A2-0B3FEF606865}">
      <dgm:prSet/>
      <dgm:spPr/>
      <dgm:t>
        <a:bodyPr/>
        <a:lstStyle/>
        <a:p>
          <a:endParaRPr lang="en-GB"/>
        </a:p>
      </dgm:t>
    </dgm:pt>
    <dgm:pt modelId="{C8CED7F2-8DE8-894D-8B41-9575E374BFC9}" type="sibTrans" cxnId="{006A2573-2499-AE46-89A2-0B3FEF606865}">
      <dgm:prSet/>
      <dgm:spPr/>
      <dgm:t>
        <a:bodyPr/>
        <a:lstStyle/>
        <a:p>
          <a:endParaRPr lang="en-GB"/>
        </a:p>
      </dgm:t>
    </dgm:pt>
    <dgm:pt modelId="{57EE8002-32BB-1844-97EC-C829D7757D6D}">
      <dgm:prSet phldrT="[Text]"/>
      <dgm:spPr>
        <a:solidFill>
          <a:srgbClr val="0038BA"/>
        </a:solidFill>
      </dgm:spPr>
      <dgm:t>
        <a:bodyPr/>
        <a:lstStyle/>
        <a:p>
          <a:r>
            <a:rPr lang="nl-NL" b="0" i="0" noProof="0" dirty="0">
              <a:latin typeface="Arial Nova Light" panose="020B0304020202020204" pitchFamily="34" charset="0"/>
            </a:rPr>
            <a:t>3. </a:t>
          </a:r>
          <a:br>
            <a:rPr lang="nl-NL" b="0" i="0" noProof="0" dirty="0">
              <a:latin typeface="Arial Nova Light" panose="020B0304020202020204" pitchFamily="34" charset="0"/>
            </a:rPr>
          </a:br>
          <a:r>
            <a:rPr lang="nl-NL" b="0" i="0" noProof="0" dirty="0">
              <a:latin typeface="Arial Nova Light" panose="020B0304020202020204" pitchFamily="34" charset="0"/>
            </a:rPr>
            <a:t>Assenstelsel</a:t>
          </a:r>
        </a:p>
      </dgm:t>
    </dgm:pt>
    <dgm:pt modelId="{156865AD-D89B-9542-A87E-87B9B1A0101B}" type="parTrans" cxnId="{EA0472E1-5075-7143-94A0-3DFF7C013D6E}">
      <dgm:prSet/>
      <dgm:spPr/>
      <dgm:t>
        <a:bodyPr/>
        <a:lstStyle/>
        <a:p>
          <a:endParaRPr lang="en-GB"/>
        </a:p>
      </dgm:t>
    </dgm:pt>
    <dgm:pt modelId="{3161C586-D181-0B43-891B-EF0807CAE95B}" type="sibTrans" cxnId="{EA0472E1-5075-7143-94A0-3DFF7C013D6E}">
      <dgm:prSet/>
      <dgm:spPr/>
      <dgm:t>
        <a:bodyPr/>
        <a:lstStyle/>
        <a:p>
          <a:endParaRPr lang="en-GB"/>
        </a:p>
      </dgm:t>
    </dgm:pt>
    <dgm:pt modelId="{777174D3-0C3B-4548-A210-49D8D6C792FF}" type="pres">
      <dgm:prSet presAssocID="{C91D06D3-3EF8-9A49-8C59-8B9B8C567E1B}" presName="CompostProcess" presStyleCnt="0">
        <dgm:presLayoutVars>
          <dgm:dir/>
          <dgm:resizeHandles val="exact"/>
        </dgm:presLayoutVars>
      </dgm:prSet>
      <dgm:spPr/>
    </dgm:pt>
    <dgm:pt modelId="{049CBE49-50EE-A04A-9514-CDD80C4B082F}" type="pres">
      <dgm:prSet presAssocID="{C91D06D3-3EF8-9A49-8C59-8B9B8C567E1B}" presName="arrow" presStyleLbl="bgShp" presStyleIdx="0" presStyleCnt="1" custScaleX="117647" custLinFactNeighborY="-331"/>
      <dgm:spPr>
        <a:solidFill>
          <a:srgbClr val="FF6334"/>
        </a:solidFill>
      </dgm:spPr>
    </dgm:pt>
    <dgm:pt modelId="{A2C479DC-F029-3547-AC47-F041D3D3DAC2}" type="pres">
      <dgm:prSet presAssocID="{C91D06D3-3EF8-9A49-8C59-8B9B8C567E1B}" presName="linearProcess" presStyleCnt="0"/>
      <dgm:spPr/>
    </dgm:pt>
    <dgm:pt modelId="{54C30A3F-CFC7-434A-BDC3-8F8708DEEC1F}" type="pres">
      <dgm:prSet presAssocID="{20BA961B-CC62-E944-BBAB-8EF080BF9F9D}" presName="textNode" presStyleLbl="node1" presStyleIdx="0" presStyleCnt="4" custScaleX="65802" custScaleY="61168" custLinFactNeighborX="-55371" custLinFactNeighborY="6">
        <dgm:presLayoutVars>
          <dgm:bulletEnabled val="1"/>
        </dgm:presLayoutVars>
      </dgm:prSet>
      <dgm:spPr/>
    </dgm:pt>
    <dgm:pt modelId="{67025F26-2E57-5446-AC70-463B0527BB1B}" type="pres">
      <dgm:prSet presAssocID="{4115CFBD-83D1-BB49-8C33-6D674AEC9970}" presName="sibTrans" presStyleCnt="0"/>
      <dgm:spPr/>
    </dgm:pt>
    <dgm:pt modelId="{B98DB962-F17B-6B48-B282-846052C78DBE}" type="pres">
      <dgm:prSet presAssocID="{536A7E51-93D3-A143-8D66-AF47810DA267}" presName="textNode" presStyleLbl="node1" presStyleIdx="1" presStyleCnt="4" custScaleX="65802" custScaleY="61168" custLinFactNeighborX="-42085" custLinFactNeighborY="119">
        <dgm:presLayoutVars>
          <dgm:bulletEnabled val="1"/>
        </dgm:presLayoutVars>
      </dgm:prSet>
      <dgm:spPr/>
    </dgm:pt>
    <dgm:pt modelId="{7AE4953D-A4B8-C04D-8A36-737F220E06CA}" type="pres">
      <dgm:prSet presAssocID="{C8CED7F2-8DE8-894D-8B41-9575E374BFC9}" presName="sibTrans" presStyleCnt="0"/>
      <dgm:spPr/>
    </dgm:pt>
    <dgm:pt modelId="{0C4EA644-93C3-DE41-A703-0608FD618007}" type="pres">
      <dgm:prSet presAssocID="{57EE8002-32BB-1844-97EC-C829D7757D6D}" presName="textNode" presStyleLbl="node1" presStyleIdx="2" presStyleCnt="4" custScaleX="65802" custScaleY="61168" custLinFactNeighborX="-35328" custLinFactNeighborY="1028">
        <dgm:presLayoutVars>
          <dgm:bulletEnabled val="1"/>
        </dgm:presLayoutVars>
      </dgm:prSet>
      <dgm:spPr/>
    </dgm:pt>
    <dgm:pt modelId="{901A916E-09FB-A84A-9AEB-528644FAC7FF}" type="pres">
      <dgm:prSet presAssocID="{3161C586-D181-0B43-891B-EF0807CAE95B}" presName="sibTrans" presStyleCnt="0"/>
      <dgm:spPr/>
    </dgm:pt>
    <dgm:pt modelId="{49B5A62A-2D48-E443-999D-D187E96A11D7}" type="pres">
      <dgm:prSet presAssocID="{E480C866-D2EA-054F-8867-F04B10A7DCBA}" presName="textNode" presStyleLbl="node1" presStyleIdx="3" presStyleCnt="4" custScaleX="65802" custScaleY="61168" custLinFactNeighborX="-28571" custLinFactNeighborY="-1460">
        <dgm:presLayoutVars>
          <dgm:bulletEnabled val="1"/>
        </dgm:presLayoutVars>
      </dgm:prSet>
      <dgm:spPr/>
    </dgm:pt>
  </dgm:ptLst>
  <dgm:cxnLst>
    <dgm:cxn modelId="{F2B3DE5D-3B78-9C40-A1CA-D8B49DC6F424}" type="presOf" srcId="{536A7E51-93D3-A143-8D66-AF47810DA267}" destId="{B98DB962-F17B-6B48-B282-846052C78DBE}" srcOrd="0" destOrd="0" presId="urn:microsoft.com/office/officeart/2005/8/layout/hProcess9"/>
    <dgm:cxn modelId="{C529C063-492F-E84E-8EFF-549C7CDADBB6}" type="presOf" srcId="{E480C866-D2EA-054F-8867-F04B10A7DCBA}" destId="{49B5A62A-2D48-E443-999D-D187E96A11D7}" srcOrd="0" destOrd="0" presId="urn:microsoft.com/office/officeart/2005/8/layout/hProcess9"/>
    <dgm:cxn modelId="{006A2573-2499-AE46-89A2-0B3FEF606865}" srcId="{C91D06D3-3EF8-9A49-8C59-8B9B8C567E1B}" destId="{536A7E51-93D3-A143-8D66-AF47810DA267}" srcOrd="1" destOrd="0" parTransId="{BAFE8CE7-8092-5241-9262-34259000944D}" sibTransId="{C8CED7F2-8DE8-894D-8B41-9575E374BFC9}"/>
    <dgm:cxn modelId="{9DA7A457-F898-F341-8E65-554FEA1B7561}" srcId="{C91D06D3-3EF8-9A49-8C59-8B9B8C567E1B}" destId="{20BA961B-CC62-E944-BBAB-8EF080BF9F9D}" srcOrd="0" destOrd="0" parTransId="{4AB38A61-05FF-B94C-81F7-946E0B1C2CE1}" sibTransId="{4115CFBD-83D1-BB49-8C33-6D674AEC9970}"/>
    <dgm:cxn modelId="{E5982DB0-D4C7-EC46-B7AE-3420B44FDF9F}" type="presOf" srcId="{20BA961B-CC62-E944-BBAB-8EF080BF9F9D}" destId="{54C30A3F-CFC7-434A-BDC3-8F8708DEEC1F}" srcOrd="0" destOrd="0" presId="urn:microsoft.com/office/officeart/2005/8/layout/hProcess9"/>
    <dgm:cxn modelId="{525F4EBC-2D7D-5A41-BB67-5B27FB292895}" type="presOf" srcId="{57EE8002-32BB-1844-97EC-C829D7757D6D}" destId="{0C4EA644-93C3-DE41-A703-0608FD618007}" srcOrd="0" destOrd="0" presId="urn:microsoft.com/office/officeart/2005/8/layout/hProcess9"/>
    <dgm:cxn modelId="{7F7091C9-4E2F-5D49-B380-D890CBFD66A8}" srcId="{C91D06D3-3EF8-9A49-8C59-8B9B8C567E1B}" destId="{E480C866-D2EA-054F-8867-F04B10A7DCBA}" srcOrd="3" destOrd="0" parTransId="{E0DE04DC-FAA4-8143-B75E-C4688B79BC37}" sibTransId="{4D383CD8-F1B6-5444-992A-3EE6DEB68235}"/>
    <dgm:cxn modelId="{DC5DDFDC-DB38-C24D-95FC-8A5A79AD461C}" type="presOf" srcId="{C91D06D3-3EF8-9A49-8C59-8B9B8C567E1B}" destId="{777174D3-0C3B-4548-A210-49D8D6C792FF}" srcOrd="0" destOrd="0" presId="urn:microsoft.com/office/officeart/2005/8/layout/hProcess9"/>
    <dgm:cxn modelId="{EA0472E1-5075-7143-94A0-3DFF7C013D6E}" srcId="{C91D06D3-3EF8-9A49-8C59-8B9B8C567E1B}" destId="{57EE8002-32BB-1844-97EC-C829D7757D6D}" srcOrd="2" destOrd="0" parTransId="{156865AD-D89B-9542-A87E-87B9B1A0101B}" sibTransId="{3161C586-D181-0B43-891B-EF0807CAE95B}"/>
    <dgm:cxn modelId="{0111C02E-D0C5-8C46-93FB-786265EE0DEB}" type="presParOf" srcId="{777174D3-0C3B-4548-A210-49D8D6C792FF}" destId="{049CBE49-50EE-A04A-9514-CDD80C4B082F}" srcOrd="0" destOrd="0" presId="urn:microsoft.com/office/officeart/2005/8/layout/hProcess9"/>
    <dgm:cxn modelId="{2316197F-303B-6146-9DA5-DCD996F19BF9}" type="presParOf" srcId="{777174D3-0C3B-4548-A210-49D8D6C792FF}" destId="{A2C479DC-F029-3547-AC47-F041D3D3DAC2}" srcOrd="1" destOrd="0" presId="urn:microsoft.com/office/officeart/2005/8/layout/hProcess9"/>
    <dgm:cxn modelId="{8F87DB29-E9C2-BC4F-A2DA-BCC93FFDFE72}" type="presParOf" srcId="{A2C479DC-F029-3547-AC47-F041D3D3DAC2}" destId="{54C30A3F-CFC7-434A-BDC3-8F8708DEEC1F}" srcOrd="0" destOrd="0" presId="urn:microsoft.com/office/officeart/2005/8/layout/hProcess9"/>
    <dgm:cxn modelId="{D1D6E445-88E3-0148-A224-E081B2163CE4}" type="presParOf" srcId="{A2C479DC-F029-3547-AC47-F041D3D3DAC2}" destId="{67025F26-2E57-5446-AC70-463B0527BB1B}" srcOrd="1" destOrd="0" presId="urn:microsoft.com/office/officeart/2005/8/layout/hProcess9"/>
    <dgm:cxn modelId="{A966F5C3-932D-F440-868D-605128D54D78}" type="presParOf" srcId="{A2C479DC-F029-3547-AC47-F041D3D3DAC2}" destId="{B98DB962-F17B-6B48-B282-846052C78DBE}" srcOrd="2" destOrd="0" presId="urn:microsoft.com/office/officeart/2005/8/layout/hProcess9"/>
    <dgm:cxn modelId="{6F04496D-3B29-B44A-896C-A9EFBD5C304F}" type="presParOf" srcId="{A2C479DC-F029-3547-AC47-F041D3D3DAC2}" destId="{7AE4953D-A4B8-C04D-8A36-737F220E06CA}" srcOrd="3" destOrd="0" presId="urn:microsoft.com/office/officeart/2005/8/layout/hProcess9"/>
    <dgm:cxn modelId="{EA42AAC1-5D9A-0344-99BF-B9F403C537B7}" type="presParOf" srcId="{A2C479DC-F029-3547-AC47-F041D3D3DAC2}" destId="{0C4EA644-93C3-DE41-A703-0608FD618007}" srcOrd="4" destOrd="0" presId="urn:microsoft.com/office/officeart/2005/8/layout/hProcess9"/>
    <dgm:cxn modelId="{4EA4B5C5-BC1B-834A-AE23-D43490E43D7F}" type="presParOf" srcId="{A2C479DC-F029-3547-AC47-F041D3D3DAC2}" destId="{901A916E-09FB-A84A-9AEB-528644FAC7FF}" srcOrd="5" destOrd="0" presId="urn:microsoft.com/office/officeart/2005/8/layout/hProcess9"/>
    <dgm:cxn modelId="{E26E57FF-9A96-3243-A00C-230BB52E6072}" type="presParOf" srcId="{A2C479DC-F029-3547-AC47-F041D3D3DAC2}" destId="{49B5A62A-2D48-E443-999D-D187E96A11D7}"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570DCC-E535-5C42-B76F-D3F6EA4DEE66}"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GB"/>
        </a:p>
      </dgm:t>
    </dgm:pt>
    <dgm:pt modelId="{AC775DB8-5095-DE41-9C5C-00DC35138CBE}">
      <dgm:prSet phldrT="[Text]"/>
      <dgm:spPr>
        <a:solidFill>
          <a:srgbClr val="0038BA"/>
        </a:solidFill>
        <a:ln>
          <a:noFill/>
        </a:ln>
      </dgm:spPr>
      <dgm:t>
        <a:bodyPr/>
        <a:lstStyle/>
        <a:p>
          <a:r>
            <a:rPr lang="en-GB" b="0" i="0" dirty="0" err="1">
              <a:solidFill>
                <a:schemeClr val="bg1"/>
              </a:solidFill>
              <a:latin typeface="Arial Nova Light" panose="020B0304020202020204" pitchFamily="34" charset="0"/>
            </a:rPr>
            <a:t>Joods</a:t>
          </a:r>
          <a:r>
            <a:rPr lang="en-GB" b="0" i="0" dirty="0">
              <a:solidFill>
                <a:schemeClr val="bg1"/>
              </a:solidFill>
              <a:latin typeface="Arial Nova Light" panose="020B0304020202020204" pitchFamily="34" charset="0"/>
            </a:rPr>
            <a:t> Nederland</a:t>
          </a:r>
        </a:p>
      </dgm:t>
    </dgm:pt>
    <dgm:pt modelId="{7F9F319B-B6AA-984B-A75D-DA4205BA865F}" type="parTrans" cxnId="{4D2E3927-8711-4F4B-B37A-4714F9913A91}">
      <dgm:prSet/>
      <dgm:spPr/>
      <dgm:t>
        <a:bodyPr/>
        <a:lstStyle/>
        <a:p>
          <a:endParaRPr lang="en-GB"/>
        </a:p>
      </dgm:t>
    </dgm:pt>
    <dgm:pt modelId="{B515E787-151F-2A43-84C1-ECAC0B0C023C}" type="sibTrans" cxnId="{4D2E3927-8711-4F4B-B37A-4714F9913A91}">
      <dgm:prSet/>
      <dgm:spPr/>
      <dgm:t>
        <a:bodyPr/>
        <a:lstStyle/>
        <a:p>
          <a:endParaRPr lang="en-GB"/>
        </a:p>
      </dgm:t>
    </dgm:pt>
    <dgm:pt modelId="{03BA570C-2108-C54C-8912-14B7E3EBFDC9}">
      <dgm:prSet phldrT="[Text]"/>
      <dgm:spPr>
        <a:solidFill>
          <a:srgbClr val="FF6334">
            <a:alpha val="65131"/>
          </a:srgbClr>
        </a:solidFill>
      </dgm:spPr>
      <dgm:t>
        <a:bodyPr/>
        <a:lstStyle/>
        <a:p>
          <a:r>
            <a:rPr lang="nl-NL" b="0" i="0" noProof="0" dirty="0">
              <a:latin typeface="Arial Nova Light" panose="020B0304020202020204" pitchFamily="34" charset="0"/>
            </a:rPr>
            <a:t>Religie, cultuur en traditie</a:t>
          </a:r>
        </a:p>
      </dgm:t>
    </dgm:pt>
    <dgm:pt modelId="{9E0BB5C9-1853-124A-BAD7-962B2F23F31E}" type="parTrans" cxnId="{A1FD2DCB-446F-2140-ACCA-15ED3D5BF81D}">
      <dgm:prSet/>
      <dgm:spPr/>
      <dgm:t>
        <a:bodyPr/>
        <a:lstStyle/>
        <a:p>
          <a:endParaRPr lang="en-GB"/>
        </a:p>
      </dgm:t>
    </dgm:pt>
    <dgm:pt modelId="{CBC5CBE9-4702-C04B-8D26-7BF6AF1C22AF}" type="sibTrans" cxnId="{A1FD2DCB-446F-2140-ACCA-15ED3D5BF81D}">
      <dgm:prSet/>
      <dgm:spPr/>
      <dgm:t>
        <a:bodyPr/>
        <a:lstStyle/>
        <a:p>
          <a:endParaRPr lang="en-GB"/>
        </a:p>
      </dgm:t>
    </dgm:pt>
    <dgm:pt modelId="{FBABC44D-DC16-8E4C-8B04-BDFFBD93E405}">
      <dgm:prSet phldrT="[Text]"/>
      <dgm:spPr>
        <a:solidFill>
          <a:srgbClr val="0094DB">
            <a:alpha val="65131"/>
          </a:srgbClr>
        </a:solidFill>
      </dgm:spPr>
      <dgm:t>
        <a:bodyPr/>
        <a:lstStyle/>
        <a:p>
          <a:r>
            <a:rPr lang="nl-NL" b="0" i="0" noProof="0">
              <a:latin typeface="Arial Nova Light" panose="020B0304020202020204" pitchFamily="34" charset="0"/>
            </a:rPr>
            <a:t>Israël/Zionisme</a:t>
          </a:r>
        </a:p>
      </dgm:t>
    </dgm:pt>
    <dgm:pt modelId="{B549EB4D-2AD4-1A42-84F3-76FCB12117FB}" type="parTrans" cxnId="{BF7C263B-44C6-FD4C-BE66-999B30C23B6C}">
      <dgm:prSet/>
      <dgm:spPr/>
      <dgm:t>
        <a:bodyPr/>
        <a:lstStyle/>
        <a:p>
          <a:endParaRPr lang="en-GB"/>
        </a:p>
      </dgm:t>
    </dgm:pt>
    <dgm:pt modelId="{2444692D-CA5F-A241-8539-4142F4F46FF0}" type="sibTrans" cxnId="{BF7C263B-44C6-FD4C-BE66-999B30C23B6C}">
      <dgm:prSet/>
      <dgm:spPr/>
      <dgm:t>
        <a:bodyPr/>
        <a:lstStyle/>
        <a:p>
          <a:endParaRPr lang="en-GB"/>
        </a:p>
      </dgm:t>
    </dgm:pt>
    <dgm:pt modelId="{1B7CB67A-AA23-D740-B688-42DD41BF2751}">
      <dgm:prSet phldrT="[Text]"/>
      <dgm:spPr>
        <a:solidFill>
          <a:srgbClr val="FF2B49">
            <a:alpha val="65131"/>
          </a:srgbClr>
        </a:solidFill>
      </dgm:spPr>
      <dgm:t>
        <a:bodyPr/>
        <a:lstStyle/>
        <a:p>
          <a:r>
            <a:rPr lang="nl-NL" b="0" i="0" noProof="0" dirty="0" err="1">
              <a:latin typeface="Arial Nova Light" panose="020B0304020202020204" pitchFamily="34" charset="0"/>
            </a:rPr>
            <a:t>Shoa</a:t>
          </a:r>
          <a:r>
            <a:rPr lang="nl-NL" b="0" i="0" noProof="0" dirty="0">
              <a:latin typeface="Arial Nova Light" panose="020B0304020202020204" pitchFamily="34" charset="0"/>
            </a:rPr>
            <a:t> en antisemitisme</a:t>
          </a:r>
        </a:p>
      </dgm:t>
    </dgm:pt>
    <dgm:pt modelId="{8219F7D4-1535-8A44-95AD-766361CF9773}" type="parTrans" cxnId="{B75B6F31-D1CB-A145-A255-4237577185C4}">
      <dgm:prSet/>
      <dgm:spPr/>
      <dgm:t>
        <a:bodyPr/>
        <a:lstStyle/>
        <a:p>
          <a:endParaRPr lang="en-GB"/>
        </a:p>
      </dgm:t>
    </dgm:pt>
    <dgm:pt modelId="{7F70688F-B322-BF4B-B195-9D7BCEE28B9F}" type="sibTrans" cxnId="{B75B6F31-D1CB-A145-A255-4237577185C4}">
      <dgm:prSet/>
      <dgm:spPr/>
      <dgm:t>
        <a:bodyPr/>
        <a:lstStyle/>
        <a:p>
          <a:endParaRPr lang="en-GB"/>
        </a:p>
      </dgm:t>
    </dgm:pt>
    <dgm:pt modelId="{77D3C9D7-3C16-AB45-97D3-ED3EE3F67CA6}">
      <dgm:prSet phldrT="[Text]"/>
      <dgm:spPr>
        <a:solidFill>
          <a:srgbClr val="FF6334">
            <a:alpha val="65131"/>
          </a:srgbClr>
        </a:solidFill>
      </dgm:spPr>
      <dgm:t>
        <a:bodyPr/>
        <a:lstStyle/>
        <a:p>
          <a:r>
            <a:rPr lang="nl-NL" b="0" i="0" noProof="0">
              <a:latin typeface="Arial Nova Light" panose="020B0304020202020204" pitchFamily="34" charset="0"/>
            </a:rPr>
            <a:t>(De ervaringen van) de Persoonlijke levensgeschiedenis</a:t>
          </a:r>
        </a:p>
      </dgm:t>
    </dgm:pt>
    <dgm:pt modelId="{2D92F120-F2C9-9B4E-B6A6-9A0F71BAABD0}" type="parTrans" cxnId="{C6CE107C-2CB5-9848-B081-A464CF2DB675}">
      <dgm:prSet/>
      <dgm:spPr/>
      <dgm:t>
        <a:bodyPr/>
        <a:lstStyle/>
        <a:p>
          <a:endParaRPr lang="en-GB"/>
        </a:p>
      </dgm:t>
    </dgm:pt>
    <dgm:pt modelId="{D736BE0E-5A06-E54C-80A1-42728BC32F8B}" type="sibTrans" cxnId="{C6CE107C-2CB5-9848-B081-A464CF2DB675}">
      <dgm:prSet/>
      <dgm:spPr/>
      <dgm:t>
        <a:bodyPr/>
        <a:lstStyle/>
        <a:p>
          <a:endParaRPr lang="en-GB"/>
        </a:p>
      </dgm:t>
    </dgm:pt>
    <dgm:pt modelId="{389109FE-F999-8140-89B7-24A4C01F8306}">
      <dgm:prSet phldrT="[Text]"/>
      <dgm:spPr>
        <a:solidFill>
          <a:srgbClr val="0094DB">
            <a:alpha val="65131"/>
          </a:srgbClr>
        </a:solidFill>
      </dgm:spPr>
      <dgm:t>
        <a:bodyPr/>
        <a:lstStyle/>
        <a:p>
          <a:r>
            <a:rPr lang="nl-NL" b="0" i="0" noProof="0">
              <a:latin typeface="Arial Nova Light" panose="020B0304020202020204" pitchFamily="34" charset="0"/>
            </a:rPr>
            <a:t>De Nederlandse samenleving</a:t>
          </a:r>
        </a:p>
      </dgm:t>
    </dgm:pt>
    <dgm:pt modelId="{41098799-210E-7E40-B07F-6DD66234D39A}" type="parTrans" cxnId="{3BDFC835-F3B7-7241-93E1-851E2FFA4722}">
      <dgm:prSet/>
      <dgm:spPr/>
      <dgm:t>
        <a:bodyPr/>
        <a:lstStyle/>
        <a:p>
          <a:endParaRPr lang="en-GB"/>
        </a:p>
      </dgm:t>
    </dgm:pt>
    <dgm:pt modelId="{171BD2F4-7953-0541-A30A-7E9F6857CA4E}" type="sibTrans" cxnId="{3BDFC835-F3B7-7241-93E1-851E2FFA4722}">
      <dgm:prSet/>
      <dgm:spPr/>
      <dgm:t>
        <a:bodyPr/>
        <a:lstStyle/>
        <a:p>
          <a:endParaRPr lang="en-GB"/>
        </a:p>
      </dgm:t>
    </dgm:pt>
    <dgm:pt modelId="{1B3C37FD-6797-A244-96B1-D664B7CBB0D9}" type="pres">
      <dgm:prSet presAssocID="{E1570DCC-E535-5C42-B76F-D3F6EA4DEE66}" presName="composite" presStyleCnt="0">
        <dgm:presLayoutVars>
          <dgm:chMax val="1"/>
          <dgm:dir/>
          <dgm:resizeHandles val="exact"/>
        </dgm:presLayoutVars>
      </dgm:prSet>
      <dgm:spPr/>
    </dgm:pt>
    <dgm:pt modelId="{DF3CEF51-E554-AE40-A885-152EC46A2D73}" type="pres">
      <dgm:prSet presAssocID="{E1570DCC-E535-5C42-B76F-D3F6EA4DEE66}" presName="radial" presStyleCnt="0">
        <dgm:presLayoutVars>
          <dgm:animLvl val="ctr"/>
        </dgm:presLayoutVars>
      </dgm:prSet>
      <dgm:spPr/>
    </dgm:pt>
    <dgm:pt modelId="{9FBE07C6-B1ED-F645-AF48-B3D5F144D85A}" type="pres">
      <dgm:prSet presAssocID="{AC775DB8-5095-DE41-9C5C-00DC35138CBE}" presName="centerShape" presStyleLbl="vennNode1" presStyleIdx="0" presStyleCnt="6" custScaleX="84232" custScaleY="84202"/>
      <dgm:spPr/>
    </dgm:pt>
    <dgm:pt modelId="{625B7370-CA73-3145-8A9D-5FD8BCE0FAAE}" type="pres">
      <dgm:prSet presAssocID="{03BA570C-2108-C54C-8912-14B7E3EBFDC9}" presName="node" presStyleLbl="vennNode1" presStyleIdx="1" presStyleCnt="6" custScaleX="120966" custScaleY="120966">
        <dgm:presLayoutVars>
          <dgm:bulletEnabled val="1"/>
        </dgm:presLayoutVars>
      </dgm:prSet>
      <dgm:spPr/>
    </dgm:pt>
    <dgm:pt modelId="{A8E9E09C-B281-144C-A745-11A10B78691C}" type="pres">
      <dgm:prSet presAssocID="{FBABC44D-DC16-8E4C-8B04-BDFFBD93E405}" presName="node" presStyleLbl="vennNode1" presStyleIdx="2" presStyleCnt="6" custScaleX="120966" custScaleY="120966">
        <dgm:presLayoutVars>
          <dgm:bulletEnabled val="1"/>
        </dgm:presLayoutVars>
      </dgm:prSet>
      <dgm:spPr/>
    </dgm:pt>
    <dgm:pt modelId="{7081DDB3-276C-1148-86FF-084A7697AE11}" type="pres">
      <dgm:prSet presAssocID="{1B7CB67A-AA23-D740-B688-42DD41BF2751}" presName="node" presStyleLbl="vennNode1" presStyleIdx="3" presStyleCnt="6" custScaleX="120966" custScaleY="120966">
        <dgm:presLayoutVars>
          <dgm:bulletEnabled val="1"/>
        </dgm:presLayoutVars>
      </dgm:prSet>
      <dgm:spPr/>
    </dgm:pt>
    <dgm:pt modelId="{44C95D69-DF5F-3443-B7C3-639F881A46B7}" type="pres">
      <dgm:prSet presAssocID="{77D3C9D7-3C16-AB45-97D3-ED3EE3F67CA6}" presName="node" presStyleLbl="vennNode1" presStyleIdx="4" presStyleCnt="6" custScaleX="120966" custScaleY="120966">
        <dgm:presLayoutVars>
          <dgm:bulletEnabled val="1"/>
        </dgm:presLayoutVars>
      </dgm:prSet>
      <dgm:spPr/>
    </dgm:pt>
    <dgm:pt modelId="{44DFE7D7-0BDA-C743-A468-D4C65F46C926}" type="pres">
      <dgm:prSet presAssocID="{389109FE-F999-8140-89B7-24A4C01F8306}" presName="node" presStyleLbl="vennNode1" presStyleIdx="5" presStyleCnt="6" custScaleX="120966" custScaleY="120966">
        <dgm:presLayoutVars>
          <dgm:bulletEnabled val="1"/>
        </dgm:presLayoutVars>
      </dgm:prSet>
      <dgm:spPr/>
    </dgm:pt>
  </dgm:ptLst>
  <dgm:cxnLst>
    <dgm:cxn modelId="{3EDFE426-455C-D44B-A824-8027A93C5C0F}" type="presOf" srcId="{03BA570C-2108-C54C-8912-14B7E3EBFDC9}" destId="{625B7370-CA73-3145-8A9D-5FD8BCE0FAAE}" srcOrd="0" destOrd="0" presId="urn:microsoft.com/office/officeart/2005/8/layout/radial3"/>
    <dgm:cxn modelId="{4D2E3927-8711-4F4B-B37A-4714F9913A91}" srcId="{E1570DCC-E535-5C42-B76F-D3F6EA4DEE66}" destId="{AC775DB8-5095-DE41-9C5C-00DC35138CBE}" srcOrd="0" destOrd="0" parTransId="{7F9F319B-B6AA-984B-A75D-DA4205BA865F}" sibTransId="{B515E787-151F-2A43-84C1-ECAC0B0C023C}"/>
    <dgm:cxn modelId="{4AC5CB2C-35B9-AC4A-9D7B-633DC68CD126}" type="presOf" srcId="{AC775DB8-5095-DE41-9C5C-00DC35138CBE}" destId="{9FBE07C6-B1ED-F645-AF48-B3D5F144D85A}" srcOrd="0" destOrd="0" presId="urn:microsoft.com/office/officeart/2005/8/layout/radial3"/>
    <dgm:cxn modelId="{B75B6F31-D1CB-A145-A255-4237577185C4}" srcId="{AC775DB8-5095-DE41-9C5C-00DC35138CBE}" destId="{1B7CB67A-AA23-D740-B688-42DD41BF2751}" srcOrd="2" destOrd="0" parTransId="{8219F7D4-1535-8A44-95AD-766361CF9773}" sibTransId="{7F70688F-B322-BF4B-B195-9D7BCEE28B9F}"/>
    <dgm:cxn modelId="{3BDFC835-F3B7-7241-93E1-851E2FFA4722}" srcId="{AC775DB8-5095-DE41-9C5C-00DC35138CBE}" destId="{389109FE-F999-8140-89B7-24A4C01F8306}" srcOrd="4" destOrd="0" parTransId="{41098799-210E-7E40-B07F-6DD66234D39A}" sibTransId="{171BD2F4-7953-0541-A30A-7E9F6857CA4E}"/>
    <dgm:cxn modelId="{9403053B-F00E-F044-8959-BF7894DFE687}" type="presOf" srcId="{77D3C9D7-3C16-AB45-97D3-ED3EE3F67CA6}" destId="{44C95D69-DF5F-3443-B7C3-639F881A46B7}" srcOrd="0" destOrd="0" presId="urn:microsoft.com/office/officeart/2005/8/layout/radial3"/>
    <dgm:cxn modelId="{BF7C263B-44C6-FD4C-BE66-999B30C23B6C}" srcId="{AC775DB8-5095-DE41-9C5C-00DC35138CBE}" destId="{FBABC44D-DC16-8E4C-8B04-BDFFBD93E405}" srcOrd="1" destOrd="0" parTransId="{B549EB4D-2AD4-1A42-84F3-76FCB12117FB}" sibTransId="{2444692D-CA5F-A241-8539-4142F4F46FF0}"/>
    <dgm:cxn modelId="{E039A36E-FFE2-DD43-96DE-8385D15424DE}" type="presOf" srcId="{1B7CB67A-AA23-D740-B688-42DD41BF2751}" destId="{7081DDB3-276C-1148-86FF-084A7697AE11}" srcOrd="0" destOrd="0" presId="urn:microsoft.com/office/officeart/2005/8/layout/radial3"/>
    <dgm:cxn modelId="{C6CE107C-2CB5-9848-B081-A464CF2DB675}" srcId="{AC775DB8-5095-DE41-9C5C-00DC35138CBE}" destId="{77D3C9D7-3C16-AB45-97D3-ED3EE3F67CA6}" srcOrd="3" destOrd="0" parTransId="{2D92F120-F2C9-9B4E-B6A6-9A0F71BAABD0}" sibTransId="{D736BE0E-5A06-E54C-80A1-42728BC32F8B}"/>
    <dgm:cxn modelId="{DC85058D-C3C9-4F43-A2C4-3E7DBD62844F}" type="presOf" srcId="{E1570DCC-E535-5C42-B76F-D3F6EA4DEE66}" destId="{1B3C37FD-6797-A244-96B1-D664B7CBB0D9}" srcOrd="0" destOrd="0" presId="urn:microsoft.com/office/officeart/2005/8/layout/radial3"/>
    <dgm:cxn modelId="{ACFA70C9-D116-4D48-8595-E1175E1391FB}" type="presOf" srcId="{389109FE-F999-8140-89B7-24A4C01F8306}" destId="{44DFE7D7-0BDA-C743-A468-D4C65F46C926}" srcOrd="0" destOrd="0" presId="urn:microsoft.com/office/officeart/2005/8/layout/radial3"/>
    <dgm:cxn modelId="{A1FD2DCB-446F-2140-ACCA-15ED3D5BF81D}" srcId="{AC775DB8-5095-DE41-9C5C-00DC35138CBE}" destId="{03BA570C-2108-C54C-8912-14B7E3EBFDC9}" srcOrd="0" destOrd="0" parTransId="{9E0BB5C9-1853-124A-BAD7-962B2F23F31E}" sibTransId="{CBC5CBE9-4702-C04B-8D26-7BF6AF1C22AF}"/>
    <dgm:cxn modelId="{B68971CC-5E8C-F049-8053-3AE3434A29B6}" type="presOf" srcId="{FBABC44D-DC16-8E4C-8B04-BDFFBD93E405}" destId="{A8E9E09C-B281-144C-A745-11A10B78691C}" srcOrd="0" destOrd="0" presId="urn:microsoft.com/office/officeart/2005/8/layout/radial3"/>
    <dgm:cxn modelId="{12C66A39-856E-AC49-959F-AB390AB7BCA3}" type="presParOf" srcId="{1B3C37FD-6797-A244-96B1-D664B7CBB0D9}" destId="{DF3CEF51-E554-AE40-A885-152EC46A2D73}" srcOrd="0" destOrd="0" presId="urn:microsoft.com/office/officeart/2005/8/layout/radial3"/>
    <dgm:cxn modelId="{8F80061F-D7E6-FB4A-B99D-BA51A3C33A9D}" type="presParOf" srcId="{DF3CEF51-E554-AE40-A885-152EC46A2D73}" destId="{9FBE07C6-B1ED-F645-AF48-B3D5F144D85A}" srcOrd="0" destOrd="0" presId="urn:microsoft.com/office/officeart/2005/8/layout/radial3"/>
    <dgm:cxn modelId="{777A1D31-DCA2-7B49-9911-7E6E9B0CF5F5}" type="presParOf" srcId="{DF3CEF51-E554-AE40-A885-152EC46A2D73}" destId="{625B7370-CA73-3145-8A9D-5FD8BCE0FAAE}" srcOrd="1" destOrd="0" presId="urn:microsoft.com/office/officeart/2005/8/layout/radial3"/>
    <dgm:cxn modelId="{2183C5F9-7C69-754D-B662-DA72D00BCF4D}" type="presParOf" srcId="{DF3CEF51-E554-AE40-A885-152EC46A2D73}" destId="{A8E9E09C-B281-144C-A745-11A10B78691C}" srcOrd="2" destOrd="0" presId="urn:microsoft.com/office/officeart/2005/8/layout/radial3"/>
    <dgm:cxn modelId="{56BCEB1C-93C9-C943-AC5F-C8772E6516B0}" type="presParOf" srcId="{DF3CEF51-E554-AE40-A885-152EC46A2D73}" destId="{7081DDB3-276C-1148-86FF-084A7697AE11}" srcOrd="3" destOrd="0" presId="urn:microsoft.com/office/officeart/2005/8/layout/radial3"/>
    <dgm:cxn modelId="{A8E797C0-D319-2C44-929B-7748691773EC}" type="presParOf" srcId="{DF3CEF51-E554-AE40-A885-152EC46A2D73}" destId="{44C95D69-DF5F-3443-B7C3-639F881A46B7}" srcOrd="4" destOrd="0" presId="urn:microsoft.com/office/officeart/2005/8/layout/radial3"/>
    <dgm:cxn modelId="{B7A834BD-3A4A-054A-895B-A4C965F757CB}" type="presParOf" srcId="{DF3CEF51-E554-AE40-A885-152EC46A2D73}" destId="{44DFE7D7-0BDA-C743-A468-D4C65F46C926}"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570DCC-E535-5C42-B76F-D3F6EA4DEE66}"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GB"/>
        </a:p>
      </dgm:t>
    </dgm:pt>
    <dgm:pt modelId="{AC775DB8-5095-DE41-9C5C-00DC35138CBE}">
      <dgm:prSet phldrT="[Text]"/>
      <dgm:spPr>
        <a:solidFill>
          <a:srgbClr val="0038BA"/>
        </a:solidFill>
        <a:ln>
          <a:noFill/>
        </a:ln>
      </dgm:spPr>
      <dgm:t>
        <a:bodyPr/>
        <a:lstStyle/>
        <a:p>
          <a:r>
            <a:rPr lang="en-GB" b="0" i="0" dirty="0" err="1">
              <a:solidFill>
                <a:schemeClr val="bg1"/>
              </a:solidFill>
              <a:latin typeface="Arial Nova Light" panose="020B0304020202020204" pitchFamily="34" charset="0"/>
            </a:rPr>
            <a:t>Joods</a:t>
          </a:r>
          <a:r>
            <a:rPr lang="en-GB" b="0" i="0" dirty="0">
              <a:solidFill>
                <a:schemeClr val="bg1"/>
              </a:solidFill>
              <a:latin typeface="Arial Nova Light" panose="020B0304020202020204" pitchFamily="34" charset="0"/>
            </a:rPr>
            <a:t> Nederland</a:t>
          </a:r>
        </a:p>
      </dgm:t>
    </dgm:pt>
    <dgm:pt modelId="{7F9F319B-B6AA-984B-A75D-DA4205BA865F}" type="parTrans" cxnId="{4D2E3927-8711-4F4B-B37A-4714F9913A91}">
      <dgm:prSet/>
      <dgm:spPr/>
      <dgm:t>
        <a:bodyPr/>
        <a:lstStyle/>
        <a:p>
          <a:endParaRPr lang="en-GB"/>
        </a:p>
      </dgm:t>
    </dgm:pt>
    <dgm:pt modelId="{B515E787-151F-2A43-84C1-ECAC0B0C023C}" type="sibTrans" cxnId="{4D2E3927-8711-4F4B-B37A-4714F9913A91}">
      <dgm:prSet/>
      <dgm:spPr/>
      <dgm:t>
        <a:bodyPr/>
        <a:lstStyle/>
        <a:p>
          <a:endParaRPr lang="en-GB"/>
        </a:p>
      </dgm:t>
    </dgm:pt>
    <dgm:pt modelId="{03BA570C-2108-C54C-8912-14B7E3EBFDC9}">
      <dgm:prSet phldrT="[Text]"/>
      <dgm:spPr>
        <a:solidFill>
          <a:srgbClr val="FF6334">
            <a:alpha val="65131"/>
          </a:srgbClr>
        </a:solidFill>
      </dgm:spPr>
      <dgm:t>
        <a:bodyPr/>
        <a:lstStyle/>
        <a:p>
          <a:r>
            <a:rPr lang="nl-NL" b="0" i="0" noProof="0" dirty="0">
              <a:latin typeface="Arial Nova Light" panose="020B0304020202020204" pitchFamily="34" charset="0"/>
            </a:rPr>
            <a:t>Religie, cultuur en traditie</a:t>
          </a:r>
        </a:p>
      </dgm:t>
    </dgm:pt>
    <dgm:pt modelId="{9E0BB5C9-1853-124A-BAD7-962B2F23F31E}" type="parTrans" cxnId="{A1FD2DCB-446F-2140-ACCA-15ED3D5BF81D}">
      <dgm:prSet/>
      <dgm:spPr/>
      <dgm:t>
        <a:bodyPr/>
        <a:lstStyle/>
        <a:p>
          <a:endParaRPr lang="en-GB"/>
        </a:p>
      </dgm:t>
    </dgm:pt>
    <dgm:pt modelId="{CBC5CBE9-4702-C04B-8D26-7BF6AF1C22AF}" type="sibTrans" cxnId="{A1FD2DCB-446F-2140-ACCA-15ED3D5BF81D}">
      <dgm:prSet/>
      <dgm:spPr/>
      <dgm:t>
        <a:bodyPr/>
        <a:lstStyle/>
        <a:p>
          <a:endParaRPr lang="en-GB"/>
        </a:p>
      </dgm:t>
    </dgm:pt>
    <dgm:pt modelId="{FBABC44D-DC16-8E4C-8B04-BDFFBD93E405}">
      <dgm:prSet phldrT="[Text]"/>
      <dgm:spPr>
        <a:solidFill>
          <a:srgbClr val="0094DB">
            <a:alpha val="65131"/>
          </a:srgbClr>
        </a:solidFill>
      </dgm:spPr>
      <dgm:t>
        <a:bodyPr/>
        <a:lstStyle/>
        <a:p>
          <a:r>
            <a:rPr lang="nl-NL" b="0" i="0" noProof="0">
              <a:latin typeface="Arial Nova Light" panose="020B0304020202020204" pitchFamily="34" charset="0"/>
            </a:rPr>
            <a:t>Israël/Zionisme</a:t>
          </a:r>
        </a:p>
      </dgm:t>
    </dgm:pt>
    <dgm:pt modelId="{B549EB4D-2AD4-1A42-84F3-76FCB12117FB}" type="parTrans" cxnId="{BF7C263B-44C6-FD4C-BE66-999B30C23B6C}">
      <dgm:prSet/>
      <dgm:spPr/>
      <dgm:t>
        <a:bodyPr/>
        <a:lstStyle/>
        <a:p>
          <a:endParaRPr lang="en-GB"/>
        </a:p>
      </dgm:t>
    </dgm:pt>
    <dgm:pt modelId="{2444692D-CA5F-A241-8539-4142F4F46FF0}" type="sibTrans" cxnId="{BF7C263B-44C6-FD4C-BE66-999B30C23B6C}">
      <dgm:prSet/>
      <dgm:spPr/>
      <dgm:t>
        <a:bodyPr/>
        <a:lstStyle/>
        <a:p>
          <a:endParaRPr lang="en-GB"/>
        </a:p>
      </dgm:t>
    </dgm:pt>
    <dgm:pt modelId="{1B7CB67A-AA23-D740-B688-42DD41BF2751}">
      <dgm:prSet phldrT="[Text]"/>
      <dgm:spPr>
        <a:solidFill>
          <a:srgbClr val="FF2B49">
            <a:alpha val="65131"/>
          </a:srgbClr>
        </a:solidFill>
      </dgm:spPr>
      <dgm:t>
        <a:bodyPr/>
        <a:lstStyle/>
        <a:p>
          <a:r>
            <a:rPr lang="nl-NL" b="0" i="0" noProof="0" dirty="0" err="1">
              <a:latin typeface="Arial Nova Light" panose="020B0304020202020204" pitchFamily="34" charset="0"/>
            </a:rPr>
            <a:t>Shoa</a:t>
          </a:r>
          <a:r>
            <a:rPr lang="nl-NL" b="0" i="0" noProof="0" dirty="0">
              <a:latin typeface="Arial Nova Light" panose="020B0304020202020204" pitchFamily="34" charset="0"/>
            </a:rPr>
            <a:t> en antisemitisme</a:t>
          </a:r>
        </a:p>
      </dgm:t>
    </dgm:pt>
    <dgm:pt modelId="{8219F7D4-1535-8A44-95AD-766361CF9773}" type="parTrans" cxnId="{B75B6F31-D1CB-A145-A255-4237577185C4}">
      <dgm:prSet/>
      <dgm:spPr/>
      <dgm:t>
        <a:bodyPr/>
        <a:lstStyle/>
        <a:p>
          <a:endParaRPr lang="en-GB"/>
        </a:p>
      </dgm:t>
    </dgm:pt>
    <dgm:pt modelId="{7F70688F-B322-BF4B-B195-9D7BCEE28B9F}" type="sibTrans" cxnId="{B75B6F31-D1CB-A145-A255-4237577185C4}">
      <dgm:prSet/>
      <dgm:spPr/>
      <dgm:t>
        <a:bodyPr/>
        <a:lstStyle/>
        <a:p>
          <a:endParaRPr lang="en-GB"/>
        </a:p>
      </dgm:t>
    </dgm:pt>
    <dgm:pt modelId="{77D3C9D7-3C16-AB45-97D3-ED3EE3F67CA6}">
      <dgm:prSet phldrT="[Text]"/>
      <dgm:spPr>
        <a:solidFill>
          <a:srgbClr val="FF6334">
            <a:alpha val="65131"/>
          </a:srgbClr>
        </a:solidFill>
      </dgm:spPr>
      <dgm:t>
        <a:bodyPr/>
        <a:lstStyle/>
        <a:p>
          <a:r>
            <a:rPr lang="nl-NL" b="0" i="0" noProof="0">
              <a:latin typeface="Arial Nova Light" panose="020B0304020202020204" pitchFamily="34" charset="0"/>
            </a:rPr>
            <a:t>(De ervaringen van) de Persoonlijke levensgeschiedenis</a:t>
          </a:r>
        </a:p>
      </dgm:t>
    </dgm:pt>
    <dgm:pt modelId="{2D92F120-F2C9-9B4E-B6A6-9A0F71BAABD0}" type="parTrans" cxnId="{C6CE107C-2CB5-9848-B081-A464CF2DB675}">
      <dgm:prSet/>
      <dgm:spPr/>
      <dgm:t>
        <a:bodyPr/>
        <a:lstStyle/>
        <a:p>
          <a:endParaRPr lang="en-GB"/>
        </a:p>
      </dgm:t>
    </dgm:pt>
    <dgm:pt modelId="{D736BE0E-5A06-E54C-80A1-42728BC32F8B}" type="sibTrans" cxnId="{C6CE107C-2CB5-9848-B081-A464CF2DB675}">
      <dgm:prSet/>
      <dgm:spPr/>
      <dgm:t>
        <a:bodyPr/>
        <a:lstStyle/>
        <a:p>
          <a:endParaRPr lang="en-GB"/>
        </a:p>
      </dgm:t>
    </dgm:pt>
    <dgm:pt modelId="{389109FE-F999-8140-89B7-24A4C01F8306}">
      <dgm:prSet phldrT="[Text]"/>
      <dgm:spPr>
        <a:solidFill>
          <a:srgbClr val="0094DB">
            <a:alpha val="65131"/>
          </a:srgbClr>
        </a:solidFill>
      </dgm:spPr>
      <dgm:t>
        <a:bodyPr/>
        <a:lstStyle/>
        <a:p>
          <a:r>
            <a:rPr lang="nl-NL" b="0" i="0" noProof="0">
              <a:latin typeface="Arial Nova Light" panose="020B0304020202020204" pitchFamily="34" charset="0"/>
            </a:rPr>
            <a:t>De Nederlandse samenleving</a:t>
          </a:r>
        </a:p>
      </dgm:t>
    </dgm:pt>
    <dgm:pt modelId="{41098799-210E-7E40-B07F-6DD66234D39A}" type="parTrans" cxnId="{3BDFC835-F3B7-7241-93E1-851E2FFA4722}">
      <dgm:prSet/>
      <dgm:spPr/>
      <dgm:t>
        <a:bodyPr/>
        <a:lstStyle/>
        <a:p>
          <a:endParaRPr lang="en-GB"/>
        </a:p>
      </dgm:t>
    </dgm:pt>
    <dgm:pt modelId="{171BD2F4-7953-0541-A30A-7E9F6857CA4E}" type="sibTrans" cxnId="{3BDFC835-F3B7-7241-93E1-851E2FFA4722}">
      <dgm:prSet/>
      <dgm:spPr/>
      <dgm:t>
        <a:bodyPr/>
        <a:lstStyle/>
        <a:p>
          <a:endParaRPr lang="en-GB"/>
        </a:p>
      </dgm:t>
    </dgm:pt>
    <dgm:pt modelId="{1B3C37FD-6797-A244-96B1-D664B7CBB0D9}" type="pres">
      <dgm:prSet presAssocID="{E1570DCC-E535-5C42-B76F-D3F6EA4DEE66}" presName="composite" presStyleCnt="0">
        <dgm:presLayoutVars>
          <dgm:chMax val="1"/>
          <dgm:dir/>
          <dgm:resizeHandles val="exact"/>
        </dgm:presLayoutVars>
      </dgm:prSet>
      <dgm:spPr/>
    </dgm:pt>
    <dgm:pt modelId="{DF3CEF51-E554-AE40-A885-152EC46A2D73}" type="pres">
      <dgm:prSet presAssocID="{E1570DCC-E535-5C42-B76F-D3F6EA4DEE66}" presName="radial" presStyleCnt="0">
        <dgm:presLayoutVars>
          <dgm:animLvl val="ctr"/>
        </dgm:presLayoutVars>
      </dgm:prSet>
      <dgm:spPr/>
    </dgm:pt>
    <dgm:pt modelId="{9FBE07C6-B1ED-F645-AF48-B3D5F144D85A}" type="pres">
      <dgm:prSet presAssocID="{AC775DB8-5095-DE41-9C5C-00DC35138CBE}" presName="centerShape" presStyleLbl="vennNode1" presStyleIdx="0" presStyleCnt="6" custScaleX="84232" custScaleY="84202"/>
      <dgm:spPr/>
    </dgm:pt>
    <dgm:pt modelId="{625B7370-CA73-3145-8A9D-5FD8BCE0FAAE}" type="pres">
      <dgm:prSet presAssocID="{03BA570C-2108-C54C-8912-14B7E3EBFDC9}" presName="node" presStyleLbl="vennNode1" presStyleIdx="1" presStyleCnt="6" custScaleX="120966" custScaleY="120966">
        <dgm:presLayoutVars>
          <dgm:bulletEnabled val="1"/>
        </dgm:presLayoutVars>
      </dgm:prSet>
      <dgm:spPr/>
    </dgm:pt>
    <dgm:pt modelId="{A8E9E09C-B281-144C-A745-11A10B78691C}" type="pres">
      <dgm:prSet presAssocID="{FBABC44D-DC16-8E4C-8B04-BDFFBD93E405}" presName="node" presStyleLbl="vennNode1" presStyleIdx="2" presStyleCnt="6" custScaleX="120966" custScaleY="120966">
        <dgm:presLayoutVars>
          <dgm:bulletEnabled val="1"/>
        </dgm:presLayoutVars>
      </dgm:prSet>
      <dgm:spPr/>
    </dgm:pt>
    <dgm:pt modelId="{7081DDB3-276C-1148-86FF-084A7697AE11}" type="pres">
      <dgm:prSet presAssocID="{1B7CB67A-AA23-D740-B688-42DD41BF2751}" presName="node" presStyleLbl="vennNode1" presStyleIdx="3" presStyleCnt="6" custScaleX="120966" custScaleY="120966">
        <dgm:presLayoutVars>
          <dgm:bulletEnabled val="1"/>
        </dgm:presLayoutVars>
      </dgm:prSet>
      <dgm:spPr/>
    </dgm:pt>
    <dgm:pt modelId="{44C95D69-DF5F-3443-B7C3-639F881A46B7}" type="pres">
      <dgm:prSet presAssocID="{77D3C9D7-3C16-AB45-97D3-ED3EE3F67CA6}" presName="node" presStyleLbl="vennNode1" presStyleIdx="4" presStyleCnt="6" custScaleX="120966" custScaleY="120966">
        <dgm:presLayoutVars>
          <dgm:bulletEnabled val="1"/>
        </dgm:presLayoutVars>
      </dgm:prSet>
      <dgm:spPr/>
    </dgm:pt>
    <dgm:pt modelId="{44DFE7D7-0BDA-C743-A468-D4C65F46C926}" type="pres">
      <dgm:prSet presAssocID="{389109FE-F999-8140-89B7-24A4C01F8306}" presName="node" presStyleLbl="vennNode1" presStyleIdx="5" presStyleCnt="6" custScaleX="120966" custScaleY="120966">
        <dgm:presLayoutVars>
          <dgm:bulletEnabled val="1"/>
        </dgm:presLayoutVars>
      </dgm:prSet>
      <dgm:spPr/>
    </dgm:pt>
  </dgm:ptLst>
  <dgm:cxnLst>
    <dgm:cxn modelId="{3EDFE426-455C-D44B-A824-8027A93C5C0F}" type="presOf" srcId="{03BA570C-2108-C54C-8912-14B7E3EBFDC9}" destId="{625B7370-CA73-3145-8A9D-5FD8BCE0FAAE}" srcOrd="0" destOrd="0" presId="urn:microsoft.com/office/officeart/2005/8/layout/radial3"/>
    <dgm:cxn modelId="{4D2E3927-8711-4F4B-B37A-4714F9913A91}" srcId="{E1570DCC-E535-5C42-B76F-D3F6EA4DEE66}" destId="{AC775DB8-5095-DE41-9C5C-00DC35138CBE}" srcOrd="0" destOrd="0" parTransId="{7F9F319B-B6AA-984B-A75D-DA4205BA865F}" sibTransId="{B515E787-151F-2A43-84C1-ECAC0B0C023C}"/>
    <dgm:cxn modelId="{4AC5CB2C-35B9-AC4A-9D7B-633DC68CD126}" type="presOf" srcId="{AC775DB8-5095-DE41-9C5C-00DC35138CBE}" destId="{9FBE07C6-B1ED-F645-AF48-B3D5F144D85A}" srcOrd="0" destOrd="0" presId="urn:microsoft.com/office/officeart/2005/8/layout/radial3"/>
    <dgm:cxn modelId="{B75B6F31-D1CB-A145-A255-4237577185C4}" srcId="{AC775DB8-5095-DE41-9C5C-00DC35138CBE}" destId="{1B7CB67A-AA23-D740-B688-42DD41BF2751}" srcOrd="2" destOrd="0" parTransId="{8219F7D4-1535-8A44-95AD-766361CF9773}" sibTransId="{7F70688F-B322-BF4B-B195-9D7BCEE28B9F}"/>
    <dgm:cxn modelId="{3BDFC835-F3B7-7241-93E1-851E2FFA4722}" srcId="{AC775DB8-5095-DE41-9C5C-00DC35138CBE}" destId="{389109FE-F999-8140-89B7-24A4C01F8306}" srcOrd="4" destOrd="0" parTransId="{41098799-210E-7E40-B07F-6DD66234D39A}" sibTransId="{171BD2F4-7953-0541-A30A-7E9F6857CA4E}"/>
    <dgm:cxn modelId="{9403053B-F00E-F044-8959-BF7894DFE687}" type="presOf" srcId="{77D3C9D7-3C16-AB45-97D3-ED3EE3F67CA6}" destId="{44C95D69-DF5F-3443-B7C3-639F881A46B7}" srcOrd="0" destOrd="0" presId="urn:microsoft.com/office/officeart/2005/8/layout/radial3"/>
    <dgm:cxn modelId="{BF7C263B-44C6-FD4C-BE66-999B30C23B6C}" srcId="{AC775DB8-5095-DE41-9C5C-00DC35138CBE}" destId="{FBABC44D-DC16-8E4C-8B04-BDFFBD93E405}" srcOrd="1" destOrd="0" parTransId="{B549EB4D-2AD4-1A42-84F3-76FCB12117FB}" sibTransId="{2444692D-CA5F-A241-8539-4142F4F46FF0}"/>
    <dgm:cxn modelId="{E039A36E-FFE2-DD43-96DE-8385D15424DE}" type="presOf" srcId="{1B7CB67A-AA23-D740-B688-42DD41BF2751}" destId="{7081DDB3-276C-1148-86FF-084A7697AE11}" srcOrd="0" destOrd="0" presId="urn:microsoft.com/office/officeart/2005/8/layout/radial3"/>
    <dgm:cxn modelId="{C6CE107C-2CB5-9848-B081-A464CF2DB675}" srcId="{AC775DB8-5095-DE41-9C5C-00DC35138CBE}" destId="{77D3C9D7-3C16-AB45-97D3-ED3EE3F67CA6}" srcOrd="3" destOrd="0" parTransId="{2D92F120-F2C9-9B4E-B6A6-9A0F71BAABD0}" sibTransId="{D736BE0E-5A06-E54C-80A1-42728BC32F8B}"/>
    <dgm:cxn modelId="{DC85058D-C3C9-4F43-A2C4-3E7DBD62844F}" type="presOf" srcId="{E1570DCC-E535-5C42-B76F-D3F6EA4DEE66}" destId="{1B3C37FD-6797-A244-96B1-D664B7CBB0D9}" srcOrd="0" destOrd="0" presId="urn:microsoft.com/office/officeart/2005/8/layout/radial3"/>
    <dgm:cxn modelId="{ACFA70C9-D116-4D48-8595-E1175E1391FB}" type="presOf" srcId="{389109FE-F999-8140-89B7-24A4C01F8306}" destId="{44DFE7D7-0BDA-C743-A468-D4C65F46C926}" srcOrd="0" destOrd="0" presId="urn:microsoft.com/office/officeart/2005/8/layout/radial3"/>
    <dgm:cxn modelId="{A1FD2DCB-446F-2140-ACCA-15ED3D5BF81D}" srcId="{AC775DB8-5095-DE41-9C5C-00DC35138CBE}" destId="{03BA570C-2108-C54C-8912-14B7E3EBFDC9}" srcOrd="0" destOrd="0" parTransId="{9E0BB5C9-1853-124A-BAD7-962B2F23F31E}" sibTransId="{CBC5CBE9-4702-C04B-8D26-7BF6AF1C22AF}"/>
    <dgm:cxn modelId="{B68971CC-5E8C-F049-8053-3AE3434A29B6}" type="presOf" srcId="{FBABC44D-DC16-8E4C-8B04-BDFFBD93E405}" destId="{A8E9E09C-B281-144C-A745-11A10B78691C}" srcOrd="0" destOrd="0" presId="urn:microsoft.com/office/officeart/2005/8/layout/radial3"/>
    <dgm:cxn modelId="{12C66A39-856E-AC49-959F-AB390AB7BCA3}" type="presParOf" srcId="{1B3C37FD-6797-A244-96B1-D664B7CBB0D9}" destId="{DF3CEF51-E554-AE40-A885-152EC46A2D73}" srcOrd="0" destOrd="0" presId="urn:microsoft.com/office/officeart/2005/8/layout/radial3"/>
    <dgm:cxn modelId="{8F80061F-D7E6-FB4A-B99D-BA51A3C33A9D}" type="presParOf" srcId="{DF3CEF51-E554-AE40-A885-152EC46A2D73}" destId="{9FBE07C6-B1ED-F645-AF48-B3D5F144D85A}" srcOrd="0" destOrd="0" presId="urn:microsoft.com/office/officeart/2005/8/layout/radial3"/>
    <dgm:cxn modelId="{777A1D31-DCA2-7B49-9911-7E6E9B0CF5F5}" type="presParOf" srcId="{DF3CEF51-E554-AE40-A885-152EC46A2D73}" destId="{625B7370-CA73-3145-8A9D-5FD8BCE0FAAE}" srcOrd="1" destOrd="0" presId="urn:microsoft.com/office/officeart/2005/8/layout/radial3"/>
    <dgm:cxn modelId="{2183C5F9-7C69-754D-B662-DA72D00BCF4D}" type="presParOf" srcId="{DF3CEF51-E554-AE40-A885-152EC46A2D73}" destId="{A8E9E09C-B281-144C-A745-11A10B78691C}" srcOrd="2" destOrd="0" presId="urn:microsoft.com/office/officeart/2005/8/layout/radial3"/>
    <dgm:cxn modelId="{56BCEB1C-93C9-C943-AC5F-C8772E6516B0}" type="presParOf" srcId="{DF3CEF51-E554-AE40-A885-152EC46A2D73}" destId="{7081DDB3-276C-1148-86FF-084A7697AE11}" srcOrd="3" destOrd="0" presId="urn:microsoft.com/office/officeart/2005/8/layout/radial3"/>
    <dgm:cxn modelId="{A8E797C0-D319-2C44-929B-7748691773EC}" type="presParOf" srcId="{DF3CEF51-E554-AE40-A885-152EC46A2D73}" destId="{44C95D69-DF5F-3443-B7C3-639F881A46B7}" srcOrd="4" destOrd="0" presId="urn:microsoft.com/office/officeart/2005/8/layout/radial3"/>
    <dgm:cxn modelId="{B7A834BD-3A4A-054A-895B-A4C965F757CB}" type="presParOf" srcId="{DF3CEF51-E554-AE40-A885-152EC46A2D73}" destId="{44DFE7D7-0BDA-C743-A468-D4C65F46C926}"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CBE49-50EE-A04A-9514-CDD80C4B082F}">
      <dsp:nvSpPr>
        <dsp:cNvPr id="0" name=""/>
        <dsp:cNvSpPr/>
      </dsp:nvSpPr>
      <dsp:spPr>
        <a:xfrm>
          <a:off x="2" y="0"/>
          <a:ext cx="10363194" cy="2537419"/>
        </a:xfrm>
        <a:prstGeom prst="rightArrow">
          <a:avLst/>
        </a:prstGeom>
        <a:solidFill>
          <a:srgbClr val="FF6334"/>
        </a:solidFill>
        <a:ln>
          <a:noFill/>
        </a:ln>
        <a:effectLst/>
      </dsp:spPr>
      <dsp:style>
        <a:lnRef idx="0">
          <a:scrgbClr r="0" g="0" b="0"/>
        </a:lnRef>
        <a:fillRef idx="1">
          <a:scrgbClr r="0" g="0" b="0"/>
        </a:fillRef>
        <a:effectRef idx="0">
          <a:scrgbClr r="0" g="0" b="0"/>
        </a:effectRef>
        <a:fontRef idx="minor"/>
      </dsp:style>
    </dsp:sp>
    <dsp:sp modelId="{54C30A3F-CFC7-434A-BDC3-8F8708DEEC1F}">
      <dsp:nvSpPr>
        <dsp:cNvPr id="0" name=""/>
        <dsp:cNvSpPr/>
      </dsp:nvSpPr>
      <dsp:spPr>
        <a:xfrm>
          <a:off x="223383" y="958352"/>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i="0" kern="1200" dirty="0">
              <a:latin typeface="Arial Nova Light" panose="020B0304020202020204" pitchFamily="34" charset="0"/>
            </a:rPr>
            <a:t>1. </a:t>
          </a:r>
          <a:br>
            <a:rPr lang="en-GB" sz="1500" b="0" i="0" kern="1200" dirty="0">
              <a:latin typeface="Arial Nova Light" panose="020B0304020202020204" pitchFamily="34" charset="0"/>
            </a:rPr>
          </a:br>
          <a:r>
            <a:rPr lang="en-GB" sz="1500" b="0" i="0" kern="1200" dirty="0">
              <a:latin typeface="Arial Nova Light" panose="020B0304020202020204" pitchFamily="34" charset="0"/>
            </a:rPr>
            <a:t>Interviews</a:t>
          </a:r>
        </a:p>
      </dsp:txBody>
      <dsp:txXfrm>
        <a:off x="253690" y="988659"/>
        <a:ext cx="1985143" cy="560221"/>
      </dsp:txXfrm>
    </dsp:sp>
    <dsp:sp modelId="{B98DB962-F17B-6B48-B282-846052C78DBE}">
      <dsp:nvSpPr>
        <dsp:cNvPr id="0" name=""/>
        <dsp:cNvSpPr/>
      </dsp:nvSpPr>
      <dsp:spPr>
        <a:xfrm>
          <a:off x="2747227" y="959499"/>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i="0" kern="1200" dirty="0">
              <a:latin typeface="Arial Nova Light" panose="020B0304020202020204" pitchFamily="34" charset="0"/>
            </a:rPr>
            <a:t>2. </a:t>
          </a:r>
          <a:br>
            <a:rPr lang="en-GB" sz="1500" b="0" i="0" kern="1200" dirty="0">
              <a:latin typeface="Arial Nova Light" panose="020B0304020202020204" pitchFamily="34" charset="0"/>
            </a:rPr>
          </a:br>
          <a:r>
            <a:rPr lang="en-GB" sz="1500" b="0" i="0" kern="1200" dirty="0">
              <a:latin typeface="Arial Nova Light" panose="020B0304020202020204" pitchFamily="34" charset="0"/>
            </a:rPr>
            <a:t>Trends</a:t>
          </a:r>
        </a:p>
      </dsp:txBody>
      <dsp:txXfrm>
        <a:off x="2777534" y="989806"/>
        <a:ext cx="1985143" cy="560221"/>
      </dsp:txXfrm>
    </dsp:sp>
    <dsp:sp modelId="{0C4EA644-93C3-DE41-A703-0608FD618007}">
      <dsp:nvSpPr>
        <dsp:cNvPr id="0" name=""/>
        <dsp:cNvSpPr/>
      </dsp:nvSpPr>
      <dsp:spPr>
        <a:xfrm>
          <a:off x="5243518" y="968725"/>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noProof="0" dirty="0">
              <a:latin typeface="Arial Nova Light" panose="020B0304020202020204" pitchFamily="34" charset="0"/>
            </a:rPr>
            <a:t>3. </a:t>
          </a:r>
          <a:br>
            <a:rPr lang="nl-NL" sz="1500" b="0" i="0" kern="1200" noProof="0" dirty="0">
              <a:latin typeface="Arial Nova Light" panose="020B0304020202020204" pitchFamily="34" charset="0"/>
            </a:rPr>
          </a:br>
          <a:r>
            <a:rPr lang="nl-NL" sz="1500" b="0" i="0" kern="1200" noProof="0" dirty="0">
              <a:latin typeface="Arial Nova Light" panose="020B0304020202020204" pitchFamily="34" charset="0"/>
            </a:rPr>
            <a:t>Assenstelsel</a:t>
          </a:r>
        </a:p>
      </dsp:txBody>
      <dsp:txXfrm>
        <a:off x="5273825" y="999032"/>
        <a:ext cx="1985143" cy="560221"/>
      </dsp:txXfrm>
    </dsp:sp>
    <dsp:sp modelId="{49B5A62A-2D48-E443-999D-D187E96A11D7}">
      <dsp:nvSpPr>
        <dsp:cNvPr id="0" name=""/>
        <dsp:cNvSpPr/>
      </dsp:nvSpPr>
      <dsp:spPr>
        <a:xfrm>
          <a:off x="7739808" y="943473"/>
          <a:ext cx="2045757" cy="620835"/>
        </a:xfrm>
        <a:prstGeom prst="roundRect">
          <a:avLst/>
        </a:prstGeom>
        <a:solidFill>
          <a:srgbClr val="0038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noProof="0" dirty="0">
              <a:latin typeface="Arial Nova Light" panose="020B0304020202020204" pitchFamily="34" charset="0"/>
            </a:rPr>
            <a:t>4. </a:t>
          </a:r>
          <a:br>
            <a:rPr lang="nl-NL" sz="1500" b="0" i="0" kern="1200" noProof="0" dirty="0">
              <a:latin typeface="Arial Nova Light" panose="020B0304020202020204" pitchFamily="34" charset="0"/>
            </a:rPr>
          </a:br>
          <a:r>
            <a:rPr lang="nl-NL" sz="1500" b="0" i="0" kern="1200" noProof="0" dirty="0">
              <a:latin typeface="Arial Nova Light" panose="020B0304020202020204" pitchFamily="34" charset="0"/>
            </a:rPr>
            <a:t>Toekomstbeelden</a:t>
          </a:r>
        </a:p>
      </dsp:txBody>
      <dsp:txXfrm>
        <a:off x="7770115" y="973780"/>
        <a:ext cx="1985143" cy="560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07C6-B1ED-F645-AF48-B3D5F144D85A}">
      <dsp:nvSpPr>
        <dsp:cNvPr id="0" name=""/>
        <dsp:cNvSpPr/>
      </dsp:nvSpPr>
      <dsp:spPr>
        <a:xfrm>
          <a:off x="989356" y="1127378"/>
          <a:ext cx="1859709" cy="1859047"/>
        </a:xfrm>
        <a:prstGeom prst="ellipse">
          <a:avLst/>
        </a:prstGeom>
        <a:solidFill>
          <a:srgbClr val="0038B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b="0" i="0" kern="1200" dirty="0" err="1">
              <a:solidFill>
                <a:schemeClr val="bg1"/>
              </a:solidFill>
              <a:latin typeface="Arial Nova Light" panose="020B0304020202020204" pitchFamily="34" charset="0"/>
            </a:rPr>
            <a:t>Joods</a:t>
          </a:r>
          <a:r>
            <a:rPr lang="en-GB" sz="2200" b="0" i="0" kern="1200" dirty="0">
              <a:solidFill>
                <a:schemeClr val="bg1"/>
              </a:solidFill>
              <a:latin typeface="Arial Nova Light" panose="020B0304020202020204" pitchFamily="34" charset="0"/>
            </a:rPr>
            <a:t> Nederland</a:t>
          </a:r>
        </a:p>
      </dsp:txBody>
      <dsp:txXfrm>
        <a:off x="1261704" y="1399629"/>
        <a:ext cx="1315013" cy="1314545"/>
      </dsp:txXfrm>
    </dsp:sp>
    <dsp:sp modelId="{625B7370-CA73-3145-8A9D-5FD8BCE0FAAE}">
      <dsp:nvSpPr>
        <dsp:cNvPr id="0" name=""/>
        <dsp:cNvSpPr/>
      </dsp:nvSpPr>
      <dsp:spPr>
        <a:xfrm>
          <a:off x="1251526" y="-47068"/>
          <a:ext cx="1335369" cy="1335369"/>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dirty="0">
              <a:latin typeface="Arial Nova Light" panose="020B0304020202020204" pitchFamily="34" charset="0"/>
            </a:rPr>
            <a:t>Religie, cultuur en traditie</a:t>
          </a:r>
        </a:p>
      </dsp:txBody>
      <dsp:txXfrm>
        <a:off x="1447086" y="148492"/>
        <a:ext cx="944249" cy="944249"/>
      </dsp:txXfrm>
    </dsp:sp>
    <dsp:sp modelId="{A8E9E09C-B281-144C-A745-11A10B78691C}">
      <dsp:nvSpPr>
        <dsp:cNvPr id="0" name=""/>
        <dsp:cNvSpPr/>
      </dsp:nvSpPr>
      <dsp:spPr>
        <a:xfrm>
          <a:off x="2617515" y="945380"/>
          <a:ext cx="1335369" cy="1335369"/>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a:latin typeface="Arial Nova Light" panose="020B0304020202020204" pitchFamily="34" charset="0"/>
            </a:rPr>
            <a:t>Israël/Zionisme</a:t>
          </a:r>
        </a:p>
      </dsp:txBody>
      <dsp:txXfrm>
        <a:off x="2813075" y="1140940"/>
        <a:ext cx="944249" cy="944249"/>
      </dsp:txXfrm>
    </dsp:sp>
    <dsp:sp modelId="{7081DDB3-276C-1148-86FF-084A7697AE11}">
      <dsp:nvSpPr>
        <dsp:cNvPr id="0" name=""/>
        <dsp:cNvSpPr/>
      </dsp:nvSpPr>
      <dsp:spPr>
        <a:xfrm>
          <a:off x="2095754" y="2551197"/>
          <a:ext cx="1335369" cy="1335369"/>
        </a:xfrm>
        <a:prstGeom prst="ellipse">
          <a:avLst/>
        </a:prstGeom>
        <a:solidFill>
          <a:srgbClr val="FF2B49">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dirty="0" err="1">
              <a:latin typeface="Arial Nova Light" panose="020B0304020202020204" pitchFamily="34" charset="0"/>
            </a:rPr>
            <a:t>Shoa</a:t>
          </a:r>
          <a:r>
            <a:rPr lang="nl-NL" sz="800" b="0" i="0" kern="1200" noProof="0" dirty="0">
              <a:latin typeface="Arial Nova Light" panose="020B0304020202020204" pitchFamily="34" charset="0"/>
            </a:rPr>
            <a:t> en antisemitisme</a:t>
          </a:r>
        </a:p>
      </dsp:txBody>
      <dsp:txXfrm>
        <a:off x="2291314" y="2746757"/>
        <a:ext cx="944249" cy="944249"/>
      </dsp:txXfrm>
    </dsp:sp>
    <dsp:sp modelId="{44C95D69-DF5F-3443-B7C3-639F881A46B7}">
      <dsp:nvSpPr>
        <dsp:cNvPr id="0" name=""/>
        <dsp:cNvSpPr/>
      </dsp:nvSpPr>
      <dsp:spPr>
        <a:xfrm>
          <a:off x="407298" y="2551197"/>
          <a:ext cx="1335369" cy="1335369"/>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a:latin typeface="Arial Nova Light" panose="020B0304020202020204" pitchFamily="34" charset="0"/>
            </a:rPr>
            <a:t>(De ervaringen van) de Persoonlijke levensgeschiedenis</a:t>
          </a:r>
        </a:p>
      </dsp:txBody>
      <dsp:txXfrm>
        <a:off x="602858" y="2746757"/>
        <a:ext cx="944249" cy="944249"/>
      </dsp:txXfrm>
    </dsp:sp>
    <dsp:sp modelId="{44DFE7D7-0BDA-C743-A468-D4C65F46C926}">
      <dsp:nvSpPr>
        <dsp:cNvPr id="0" name=""/>
        <dsp:cNvSpPr/>
      </dsp:nvSpPr>
      <dsp:spPr>
        <a:xfrm>
          <a:off x="-114463" y="945380"/>
          <a:ext cx="1335369" cy="1335369"/>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nl-NL" sz="800" b="0" i="0" kern="1200" noProof="0">
              <a:latin typeface="Arial Nova Light" panose="020B0304020202020204" pitchFamily="34" charset="0"/>
            </a:rPr>
            <a:t>De Nederlandse samenleving</a:t>
          </a:r>
        </a:p>
      </dsp:txBody>
      <dsp:txXfrm>
        <a:off x="81097" y="1140940"/>
        <a:ext cx="944249" cy="944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07C6-B1ED-F645-AF48-B3D5F144D85A}">
      <dsp:nvSpPr>
        <dsp:cNvPr id="0" name=""/>
        <dsp:cNvSpPr/>
      </dsp:nvSpPr>
      <dsp:spPr>
        <a:xfrm>
          <a:off x="591464" y="673977"/>
          <a:ext cx="1111786" cy="1111390"/>
        </a:xfrm>
        <a:prstGeom prst="ellipse">
          <a:avLst/>
        </a:prstGeom>
        <a:solidFill>
          <a:srgbClr val="0038B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0" i="0" kern="1200" dirty="0" err="1">
              <a:solidFill>
                <a:schemeClr val="bg1"/>
              </a:solidFill>
              <a:latin typeface="Arial Nova Light" panose="020B0304020202020204" pitchFamily="34" charset="0"/>
            </a:rPr>
            <a:t>Joods</a:t>
          </a:r>
          <a:r>
            <a:rPr lang="en-GB" sz="1300" b="0" i="0" kern="1200" dirty="0">
              <a:solidFill>
                <a:schemeClr val="bg1"/>
              </a:solidFill>
              <a:latin typeface="Arial Nova Light" panose="020B0304020202020204" pitchFamily="34" charset="0"/>
            </a:rPr>
            <a:t> Nederland</a:t>
          </a:r>
        </a:p>
      </dsp:txBody>
      <dsp:txXfrm>
        <a:off x="754281" y="836736"/>
        <a:ext cx="786152" cy="785872"/>
      </dsp:txXfrm>
    </dsp:sp>
    <dsp:sp modelId="{625B7370-CA73-3145-8A9D-5FD8BCE0FAAE}">
      <dsp:nvSpPr>
        <dsp:cNvPr id="0" name=""/>
        <dsp:cNvSpPr/>
      </dsp:nvSpPr>
      <dsp:spPr>
        <a:xfrm>
          <a:off x="748197" y="-28139"/>
          <a:ext cx="798320" cy="798320"/>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dirty="0">
              <a:latin typeface="Arial Nova Light" panose="020B0304020202020204" pitchFamily="34" charset="0"/>
            </a:rPr>
            <a:t>Religie, cultuur en traditie</a:t>
          </a:r>
        </a:p>
      </dsp:txBody>
      <dsp:txXfrm>
        <a:off x="865108" y="88772"/>
        <a:ext cx="564498" cy="564498"/>
      </dsp:txXfrm>
    </dsp:sp>
    <dsp:sp modelId="{A8E9E09C-B281-144C-A745-11A10B78691C}">
      <dsp:nvSpPr>
        <dsp:cNvPr id="0" name=""/>
        <dsp:cNvSpPr/>
      </dsp:nvSpPr>
      <dsp:spPr>
        <a:xfrm>
          <a:off x="1564823" y="565174"/>
          <a:ext cx="798320" cy="798320"/>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a:latin typeface="Arial Nova Light" panose="020B0304020202020204" pitchFamily="34" charset="0"/>
            </a:rPr>
            <a:t>Israël/Zionisme</a:t>
          </a:r>
        </a:p>
      </dsp:txBody>
      <dsp:txXfrm>
        <a:off x="1681734" y="682085"/>
        <a:ext cx="564498" cy="564498"/>
      </dsp:txXfrm>
    </dsp:sp>
    <dsp:sp modelId="{7081DDB3-276C-1148-86FF-084A7697AE11}">
      <dsp:nvSpPr>
        <dsp:cNvPr id="0" name=""/>
        <dsp:cNvSpPr/>
      </dsp:nvSpPr>
      <dsp:spPr>
        <a:xfrm>
          <a:off x="1252899" y="1525176"/>
          <a:ext cx="798320" cy="798320"/>
        </a:xfrm>
        <a:prstGeom prst="ellipse">
          <a:avLst/>
        </a:prstGeom>
        <a:solidFill>
          <a:srgbClr val="FF2B49">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dirty="0" err="1">
              <a:latin typeface="Arial Nova Light" panose="020B0304020202020204" pitchFamily="34" charset="0"/>
            </a:rPr>
            <a:t>Shoa</a:t>
          </a:r>
          <a:r>
            <a:rPr lang="nl-NL" sz="500" b="0" i="0" kern="1200" noProof="0" dirty="0">
              <a:latin typeface="Arial Nova Light" panose="020B0304020202020204" pitchFamily="34" charset="0"/>
            </a:rPr>
            <a:t> en antisemitisme</a:t>
          </a:r>
        </a:p>
      </dsp:txBody>
      <dsp:txXfrm>
        <a:off x="1369810" y="1642087"/>
        <a:ext cx="564498" cy="564498"/>
      </dsp:txXfrm>
    </dsp:sp>
    <dsp:sp modelId="{44C95D69-DF5F-3443-B7C3-639F881A46B7}">
      <dsp:nvSpPr>
        <dsp:cNvPr id="0" name=""/>
        <dsp:cNvSpPr/>
      </dsp:nvSpPr>
      <dsp:spPr>
        <a:xfrm>
          <a:off x="243494" y="1525176"/>
          <a:ext cx="798320" cy="798320"/>
        </a:xfrm>
        <a:prstGeom prst="ellipse">
          <a:avLst/>
        </a:prstGeom>
        <a:solidFill>
          <a:srgbClr val="FF6334">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a:latin typeface="Arial Nova Light" panose="020B0304020202020204" pitchFamily="34" charset="0"/>
            </a:rPr>
            <a:t>(De ervaringen van) de Persoonlijke levensgeschiedenis</a:t>
          </a:r>
        </a:p>
      </dsp:txBody>
      <dsp:txXfrm>
        <a:off x="360405" y="1642087"/>
        <a:ext cx="564498" cy="564498"/>
      </dsp:txXfrm>
    </dsp:sp>
    <dsp:sp modelId="{44DFE7D7-0BDA-C743-A468-D4C65F46C926}">
      <dsp:nvSpPr>
        <dsp:cNvPr id="0" name=""/>
        <dsp:cNvSpPr/>
      </dsp:nvSpPr>
      <dsp:spPr>
        <a:xfrm>
          <a:off x="-68429" y="565174"/>
          <a:ext cx="798320" cy="798320"/>
        </a:xfrm>
        <a:prstGeom prst="ellipse">
          <a:avLst/>
        </a:prstGeom>
        <a:solidFill>
          <a:srgbClr val="0094DB">
            <a:alpha val="65131"/>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nl-NL" sz="500" b="0" i="0" kern="1200" noProof="0">
              <a:latin typeface="Arial Nova Light" panose="020B0304020202020204" pitchFamily="34" charset="0"/>
            </a:rPr>
            <a:t>De Nederlandse samenleving</a:t>
          </a:r>
        </a:p>
      </dsp:txBody>
      <dsp:txXfrm>
        <a:off x="48482" y="682085"/>
        <a:ext cx="564498" cy="5644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EF876-9397-8242-9D28-28515FD81008}" type="datetimeFigureOut">
              <a:rPr lang="en-NL" smtClean="0"/>
              <a:t>03/11/2026</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25474-3363-FC44-8CB4-880596EF64D5}" type="slidenum">
              <a:rPr lang="en-NL" smtClean="0"/>
              <a:t>‹nr.›</a:t>
            </a:fld>
            <a:endParaRPr lang="en-NL"/>
          </a:p>
        </p:txBody>
      </p:sp>
    </p:spTree>
    <p:extLst>
      <p:ext uri="{BB962C8B-B14F-4D97-AF65-F5344CB8AC3E}">
        <p14:creationId xmlns:p14="http://schemas.microsoft.com/office/powerpoint/2010/main" val="304662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4</a:t>
            </a:fld>
            <a:endParaRPr lang="en-NL"/>
          </a:p>
        </p:txBody>
      </p:sp>
    </p:spTree>
    <p:extLst>
      <p:ext uri="{BB962C8B-B14F-4D97-AF65-F5344CB8AC3E}">
        <p14:creationId xmlns:p14="http://schemas.microsoft.com/office/powerpoint/2010/main" val="1602347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DDEC-E33C-035E-AF33-1CC6FAA3C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10530-CCE4-0CA7-49AC-82EFD99C9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3D123-6B4F-F43E-B51A-84F6926DF7D3}"/>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DDC2BB93-5010-247A-AD78-6F3DB4CC1182}"/>
              </a:ext>
            </a:extLst>
          </p:cNvPr>
          <p:cNvSpPr>
            <a:spLocks noGrp="1"/>
          </p:cNvSpPr>
          <p:nvPr>
            <p:ph type="sldNum" sz="quarter" idx="5"/>
          </p:nvPr>
        </p:nvSpPr>
        <p:spPr/>
        <p:txBody>
          <a:bodyPr/>
          <a:lstStyle/>
          <a:p>
            <a:fld id="{84F25474-3363-FC44-8CB4-880596EF64D5}" type="slidenum">
              <a:rPr lang="en-NL" smtClean="0"/>
              <a:t>28</a:t>
            </a:fld>
            <a:endParaRPr lang="en-NL"/>
          </a:p>
        </p:txBody>
      </p:sp>
    </p:spTree>
    <p:extLst>
      <p:ext uri="{BB962C8B-B14F-4D97-AF65-F5344CB8AC3E}">
        <p14:creationId xmlns:p14="http://schemas.microsoft.com/office/powerpoint/2010/main" val="67489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5E8A-91FA-4102-5FEE-7012FE587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09039-99B7-2494-CBF2-32468091E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179C3-05EA-2229-CDCC-5E6F36A8A9EB}"/>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121235F0-510F-7A69-0330-488606771909}"/>
              </a:ext>
            </a:extLst>
          </p:cNvPr>
          <p:cNvSpPr>
            <a:spLocks noGrp="1"/>
          </p:cNvSpPr>
          <p:nvPr>
            <p:ph type="sldNum" sz="quarter" idx="5"/>
          </p:nvPr>
        </p:nvSpPr>
        <p:spPr/>
        <p:txBody>
          <a:bodyPr/>
          <a:lstStyle/>
          <a:p>
            <a:fld id="{84F25474-3363-FC44-8CB4-880596EF64D5}" type="slidenum">
              <a:rPr lang="en-NL" smtClean="0"/>
              <a:t>29</a:t>
            </a:fld>
            <a:endParaRPr lang="en-NL"/>
          </a:p>
        </p:txBody>
      </p:sp>
    </p:spTree>
    <p:extLst>
      <p:ext uri="{BB962C8B-B14F-4D97-AF65-F5344CB8AC3E}">
        <p14:creationId xmlns:p14="http://schemas.microsoft.com/office/powerpoint/2010/main" val="309524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AE961-BECD-2380-3FA0-93586BB6A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5CF8B-8ABD-F037-D76A-8B48375F8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2B0F8-9C37-676D-D2E0-AF9FC1D7AE35}"/>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09894309-CDBE-5A38-2C58-0D2B00DCE7DC}"/>
              </a:ext>
            </a:extLst>
          </p:cNvPr>
          <p:cNvSpPr>
            <a:spLocks noGrp="1"/>
          </p:cNvSpPr>
          <p:nvPr>
            <p:ph type="sldNum" sz="quarter" idx="5"/>
          </p:nvPr>
        </p:nvSpPr>
        <p:spPr/>
        <p:txBody>
          <a:bodyPr/>
          <a:lstStyle/>
          <a:p>
            <a:fld id="{84F25474-3363-FC44-8CB4-880596EF64D5}" type="slidenum">
              <a:rPr lang="en-NL" smtClean="0"/>
              <a:t>30</a:t>
            </a:fld>
            <a:endParaRPr lang="en-NL"/>
          </a:p>
        </p:txBody>
      </p:sp>
    </p:spTree>
    <p:extLst>
      <p:ext uri="{BB962C8B-B14F-4D97-AF65-F5344CB8AC3E}">
        <p14:creationId xmlns:p14="http://schemas.microsoft.com/office/powerpoint/2010/main" val="291778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98C4EB7F-6D81-4A93-89A2-69330E42BD3B}" type="slidenum">
              <a:rPr lang="nl-NL" smtClean="0"/>
              <a:t>40</a:t>
            </a:fld>
            <a:endParaRPr lang="nl-NL"/>
          </a:p>
        </p:txBody>
      </p:sp>
    </p:spTree>
    <p:extLst>
      <p:ext uri="{BB962C8B-B14F-4D97-AF65-F5344CB8AC3E}">
        <p14:creationId xmlns:p14="http://schemas.microsoft.com/office/powerpoint/2010/main" val="124350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98C4EB7F-6D81-4A93-89A2-69330E42BD3B}" type="slidenum">
              <a:rPr lang="nl-NL" smtClean="0"/>
              <a:t>45</a:t>
            </a:fld>
            <a:endParaRPr lang="nl-NL"/>
          </a:p>
        </p:txBody>
      </p:sp>
    </p:spTree>
    <p:extLst>
      <p:ext uri="{BB962C8B-B14F-4D97-AF65-F5344CB8AC3E}">
        <p14:creationId xmlns:p14="http://schemas.microsoft.com/office/powerpoint/2010/main" val="405873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98C4EB7F-6D81-4A93-89A2-69330E42BD3B}" type="slidenum">
              <a:rPr lang="nl-NL" smtClean="0"/>
              <a:t>46</a:t>
            </a:fld>
            <a:endParaRPr lang="nl-NL"/>
          </a:p>
        </p:txBody>
      </p:sp>
    </p:spTree>
    <p:extLst>
      <p:ext uri="{BB962C8B-B14F-4D97-AF65-F5344CB8AC3E}">
        <p14:creationId xmlns:p14="http://schemas.microsoft.com/office/powerpoint/2010/main" val="354169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98C4EB7F-6D81-4A93-89A2-69330E42BD3B}" type="slidenum">
              <a:rPr lang="nl-NL" smtClean="0"/>
              <a:t>52</a:t>
            </a:fld>
            <a:endParaRPr lang="nl-NL"/>
          </a:p>
        </p:txBody>
      </p:sp>
    </p:spTree>
    <p:extLst>
      <p:ext uri="{BB962C8B-B14F-4D97-AF65-F5344CB8AC3E}">
        <p14:creationId xmlns:p14="http://schemas.microsoft.com/office/powerpoint/2010/main" val="399100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2B80-52F3-82A9-D30B-E13CF2269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C6EDA-B454-F120-ED49-87CCC501A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EAC6E-636E-D8EA-BE7F-5AC39924D88D}"/>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6EFD3BBB-E4FC-9E37-09D1-7DBEE4BC2278}"/>
              </a:ext>
            </a:extLst>
          </p:cNvPr>
          <p:cNvSpPr>
            <a:spLocks noGrp="1"/>
          </p:cNvSpPr>
          <p:nvPr>
            <p:ph type="sldNum" sz="quarter" idx="5"/>
          </p:nvPr>
        </p:nvSpPr>
        <p:spPr/>
        <p:txBody>
          <a:bodyPr/>
          <a:lstStyle/>
          <a:p>
            <a:fld id="{98C4EB7F-6D81-4A93-89A2-69330E42BD3B}" type="slidenum">
              <a:rPr lang="nl-NL" smtClean="0"/>
              <a:t>53</a:t>
            </a:fld>
            <a:endParaRPr lang="nl-NL"/>
          </a:p>
        </p:txBody>
      </p:sp>
    </p:spTree>
    <p:extLst>
      <p:ext uri="{BB962C8B-B14F-4D97-AF65-F5344CB8AC3E}">
        <p14:creationId xmlns:p14="http://schemas.microsoft.com/office/powerpoint/2010/main" val="1130386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1A973-F5C0-51B0-A1C1-1422D91AD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F2260-595D-1C78-865D-04CFD3D8F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A3FE0-1265-6844-9C30-C711EE2409E3}"/>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04B6A42B-68CC-B1F5-E2B8-CDEA5694E185}"/>
              </a:ext>
            </a:extLst>
          </p:cNvPr>
          <p:cNvSpPr>
            <a:spLocks noGrp="1"/>
          </p:cNvSpPr>
          <p:nvPr>
            <p:ph type="sldNum" sz="quarter" idx="5"/>
          </p:nvPr>
        </p:nvSpPr>
        <p:spPr/>
        <p:txBody>
          <a:bodyPr/>
          <a:lstStyle/>
          <a:p>
            <a:fld id="{98C4EB7F-6D81-4A93-89A2-69330E42BD3B}" type="slidenum">
              <a:rPr lang="nl-NL" smtClean="0"/>
              <a:t>54</a:t>
            </a:fld>
            <a:endParaRPr lang="nl-NL"/>
          </a:p>
        </p:txBody>
      </p:sp>
    </p:spTree>
    <p:extLst>
      <p:ext uri="{BB962C8B-B14F-4D97-AF65-F5344CB8AC3E}">
        <p14:creationId xmlns:p14="http://schemas.microsoft.com/office/powerpoint/2010/main" val="150168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5</a:t>
            </a:fld>
            <a:endParaRPr lang="en-NL"/>
          </a:p>
        </p:txBody>
      </p:sp>
    </p:spTree>
    <p:extLst>
      <p:ext uri="{BB962C8B-B14F-4D97-AF65-F5344CB8AC3E}">
        <p14:creationId xmlns:p14="http://schemas.microsoft.com/office/powerpoint/2010/main" val="320609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6</a:t>
            </a:fld>
            <a:endParaRPr lang="en-NL"/>
          </a:p>
        </p:txBody>
      </p:sp>
    </p:spTree>
    <p:extLst>
      <p:ext uri="{BB962C8B-B14F-4D97-AF65-F5344CB8AC3E}">
        <p14:creationId xmlns:p14="http://schemas.microsoft.com/office/powerpoint/2010/main" val="4172185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2831-19A2-F994-D18E-D3AB8741A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1A4F0A-2B00-C577-F712-2785D9A60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CDC6D-E949-4486-AB7B-F5F90CA6874A}"/>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49C14AEC-E9C1-4648-BBD1-75D9E2718DC5}"/>
              </a:ext>
            </a:extLst>
          </p:cNvPr>
          <p:cNvSpPr>
            <a:spLocks noGrp="1"/>
          </p:cNvSpPr>
          <p:nvPr>
            <p:ph type="sldNum" sz="quarter" idx="5"/>
          </p:nvPr>
        </p:nvSpPr>
        <p:spPr/>
        <p:txBody>
          <a:bodyPr/>
          <a:lstStyle/>
          <a:p>
            <a:fld id="{84F25474-3363-FC44-8CB4-880596EF64D5}" type="slidenum">
              <a:rPr lang="en-NL" smtClean="0"/>
              <a:t>7</a:t>
            </a:fld>
            <a:endParaRPr lang="en-NL"/>
          </a:p>
        </p:txBody>
      </p:sp>
    </p:spTree>
    <p:extLst>
      <p:ext uri="{BB962C8B-B14F-4D97-AF65-F5344CB8AC3E}">
        <p14:creationId xmlns:p14="http://schemas.microsoft.com/office/powerpoint/2010/main" val="156862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13</a:t>
            </a:fld>
            <a:endParaRPr lang="en-NL"/>
          </a:p>
        </p:txBody>
      </p:sp>
    </p:spTree>
    <p:extLst>
      <p:ext uri="{BB962C8B-B14F-4D97-AF65-F5344CB8AC3E}">
        <p14:creationId xmlns:p14="http://schemas.microsoft.com/office/powerpoint/2010/main" val="2501179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17</a:t>
            </a:fld>
            <a:endParaRPr lang="en-NL"/>
          </a:p>
        </p:txBody>
      </p:sp>
    </p:spTree>
    <p:extLst>
      <p:ext uri="{BB962C8B-B14F-4D97-AF65-F5344CB8AC3E}">
        <p14:creationId xmlns:p14="http://schemas.microsoft.com/office/powerpoint/2010/main" val="1186169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23</a:t>
            </a:fld>
            <a:endParaRPr lang="en-NL"/>
          </a:p>
        </p:txBody>
      </p:sp>
    </p:spTree>
    <p:extLst>
      <p:ext uri="{BB962C8B-B14F-4D97-AF65-F5344CB8AC3E}">
        <p14:creationId xmlns:p14="http://schemas.microsoft.com/office/powerpoint/2010/main" val="157273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6E398-5FFF-C887-8521-2F86ECEC0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6E91F-FA39-08EE-E461-E10E68E1B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7DCC6-D149-A771-53D7-F2C59C479311}"/>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B298D23E-318D-2780-44D0-AD6FB3F56872}"/>
              </a:ext>
            </a:extLst>
          </p:cNvPr>
          <p:cNvSpPr>
            <a:spLocks noGrp="1"/>
          </p:cNvSpPr>
          <p:nvPr>
            <p:ph type="sldNum" sz="quarter" idx="5"/>
          </p:nvPr>
        </p:nvSpPr>
        <p:spPr/>
        <p:txBody>
          <a:bodyPr/>
          <a:lstStyle/>
          <a:p>
            <a:fld id="{84F25474-3363-FC44-8CB4-880596EF64D5}" type="slidenum">
              <a:rPr lang="en-NL" smtClean="0"/>
              <a:t>24</a:t>
            </a:fld>
            <a:endParaRPr lang="en-NL"/>
          </a:p>
        </p:txBody>
      </p:sp>
    </p:spTree>
    <p:extLst>
      <p:ext uri="{BB962C8B-B14F-4D97-AF65-F5344CB8AC3E}">
        <p14:creationId xmlns:p14="http://schemas.microsoft.com/office/powerpoint/2010/main" val="289647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4F25474-3363-FC44-8CB4-880596EF64D5}" type="slidenum">
              <a:rPr lang="en-NL" smtClean="0"/>
              <a:t>27</a:t>
            </a:fld>
            <a:endParaRPr lang="en-NL"/>
          </a:p>
        </p:txBody>
      </p:sp>
    </p:spTree>
    <p:extLst>
      <p:ext uri="{BB962C8B-B14F-4D97-AF65-F5344CB8AC3E}">
        <p14:creationId xmlns:p14="http://schemas.microsoft.com/office/powerpoint/2010/main" val="187133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6BB89-064C-2060-3B33-2DE5B1A9F21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D805F16-142C-8100-DAE6-19AD81C43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BDE00E7-3583-C9B9-3C26-685D1C1F8DA1}"/>
              </a:ext>
            </a:extLst>
          </p:cNvPr>
          <p:cNvSpPr>
            <a:spLocks noGrp="1"/>
          </p:cNvSpPr>
          <p:nvPr>
            <p:ph type="dt" sz="half" idx="10"/>
          </p:nvPr>
        </p:nvSpPr>
        <p:spPr/>
        <p:txBody>
          <a:bodyPr/>
          <a:lstStyle/>
          <a:p>
            <a:fld id="{A2F1B492-10D8-FE48-9B09-B62FDBB5A586}" type="datetime1">
              <a:rPr lang="nl-NL" smtClean="0"/>
              <a:t>11-3-2026</a:t>
            </a:fld>
            <a:endParaRPr lang="nl-NL"/>
          </a:p>
        </p:txBody>
      </p:sp>
      <p:sp>
        <p:nvSpPr>
          <p:cNvPr id="5" name="Tijdelijke aanduiding voor voettekst 4">
            <a:extLst>
              <a:ext uri="{FF2B5EF4-FFF2-40B4-BE49-F238E27FC236}">
                <a16:creationId xmlns:a16="http://schemas.microsoft.com/office/drawing/2014/main" id="{6751B853-BCD4-4E8F-6CA8-2CA86FEAEE11}"/>
              </a:ext>
            </a:extLst>
          </p:cNvPr>
          <p:cNvSpPr>
            <a:spLocks noGrp="1"/>
          </p:cNvSpPr>
          <p:nvPr>
            <p:ph type="ftr" sz="quarter" idx="11"/>
          </p:nvPr>
        </p:nvSpPr>
        <p:spPr>
          <a:xfrm>
            <a:off x="7926545" y="6352035"/>
            <a:ext cx="4114800" cy="365125"/>
          </a:xfrm>
        </p:spPr>
        <p:txBody>
          <a:bodyPr/>
          <a:lstStyle/>
          <a:p>
            <a:endParaRPr lang="nl-NL"/>
          </a:p>
        </p:txBody>
      </p:sp>
      <p:sp>
        <p:nvSpPr>
          <p:cNvPr id="6" name="Tijdelijke aanduiding voor dianummer 5">
            <a:extLst>
              <a:ext uri="{FF2B5EF4-FFF2-40B4-BE49-F238E27FC236}">
                <a16:creationId xmlns:a16="http://schemas.microsoft.com/office/drawing/2014/main" id="{668A8758-3612-50A0-B2FB-BDC86EBA8057}"/>
              </a:ext>
            </a:extLst>
          </p:cNvPr>
          <p:cNvSpPr>
            <a:spLocks noGrp="1"/>
          </p:cNvSpPr>
          <p:nvPr>
            <p:ph type="sldNum" sz="quarter" idx="12"/>
          </p:nvPr>
        </p:nvSpPr>
        <p:spPr>
          <a:xfrm>
            <a:off x="4724400" y="6352036"/>
            <a:ext cx="2743200" cy="365125"/>
          </a:xfrm>
        </p:spPr>
        <p:txBody>
          <a:bodyPr/>
          <a:lstStyle>
            <a:lvl1pPr algn="ctr">
              <a:defRPr>
                <a:solidFill>
                  <a:schemeClr val="tx1"/>
                </a:solidFill>
              </a:defRPr>
            </a:lvl1pPr>
          </a:lstStyle>
          <a:p>
            <a:fld id="{74D7B23A-AFD9-6341-9C14-C1BDBC70DD3B}" type="slidenum">
              <a:rPr lang="nl-NL" smtClean="0"/>
              <a:pPr/>
              <a:t>‹nr.›</a:t>
            </a:fld>
            <a:endParaRPr lang="nl-NL"/>
          </a:p>
        </p:txBody>
      </p:sp>
    </p:spTree>
    <p:extLst>
      <p:ext uri="{BB962C8B-B14F-4D97-AF65-F5344CB8AC3E}">
        <p14:creationId xmlns:p14="http://schemas.microsoft.com/office/powerpoint/2010/main" val="296904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B3F00-A24F-65C2-9139-2B9A61718D8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5B8A78B-C543-FAB8-3871-CFE6F03E49E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6AFAF4-918D-FD7C-898C-312DFF0B9986}"/>
              </a:ext>
            </a:extLst>
          </p:cNvPr>
          <p:cNvSpPr>
            <a:spLocks noGrp="1"/>
          </p:cNvSpPr>
          <p:nvPr>
            <p:ph type="dt" sz="half" idx="10"/>
          </p:nvPr>
        </p:nvSpPr>
        <p:spPr/>
        <p:txBody>
          <a:bodyPr/>
          <a:lstStyle/>
          <a:p>
            <a:fld id="{0CDDCD73-5747-F945-9989-6896ADAF0BA7}" type="datetime1">
              <a:rPr lang="nl-NL" smtClean="0"/>
              <a:t>11-3-2026</a:t>
            </a:fld>
            <a:endParaRPr lang="nl-NL"/>
          </a:p>
        </p:txBody>
      </p:sp>
      <p:sp>
        <p:nvSpPr>
          <p:cNvPr id="5" name="Tijdelijke aanduiding voor voettekst 4">
            <a:extLst>
              <a:ext uri="{FF2B5EF4-FFF2-40B4-BE49-F238E27FC236}">
                <a16:creationId xmlns:a16="http://schemas.microsoft.com/office/drawing/2014/main" id="{4E3782BC-B766-273B-3CAB-CA301A72D1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0CCEC0-3AE8-C2ED-D83A-9CC7A8B46FF2}"/>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33372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3121BF2-3766-007B-B941-F9B9991DD22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EC742CF-58E6-F6C7-635D-DBD6148A4C7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B8A98CC-2E6B-AD1B-0D5D-526C5AD91BF4}"/>
              </a:ext>
            </a:extLst>
          </p:cNvPr>
          <p:cNvSpPr>
            <a:spLocks noGrp="1"/>
          </p:cNvSpPr>
          <p:nvPr>
            <p:ph type="dt" sz="half" idx="10"/>
          </p:nvPr>
        </p:nvSpPr>
        <p:spPr/>
        <p:txBody>
          <a:bodyPr/>
          <a:lstStyle/>
          <a:p>
            <a:fld id="{74E5786F-31A5-B242-B81E-E25B68E9A321}" type="datetime1">
              <a:rPr lang="nl-NL" smtClean="0"/>
              <a:t>11-3-2026</a:t>
            </a:fld>
            <a:endParaRPr lang="nl-NL"/>
          </a:p>
        </p:txBody>
      </p:sp>
      <p:sp>
        <p:nvSpPr>
          <p:cNvPr id="5" name="Tijdelijke aanduiding voor voettekst 4">
            <a:extLst>
              <a:ext uri="{FF2B5EF4-FFF2-40B4-BE49-F238E27FC236}">
                <a16:creationId xmlns:a16="http://schemas.microsoft.com/office/drawing/2014/main" id="{7069984F-F030-D39E-3470-5895649ECE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90F278-C1BB-F4D9-A146-FFF9C1B2ADEB}"/>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12003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ekop">
    <p:bg>
      <p:bgPr>
        <a:solidFill>
          <a:schemeClr val="accent1"/>
        </a:solidFill>
        <a:effectLst/>
      </p:bgPr>
    </p:bg>
    <p:spTree>
      <p:nvGrpSpPr>
        <p:cNvPr id="1" name=""/>
        <p:cNvGrpSpPr/>
        <p:nvPr/>
      </p:nvGrpSpPr>
      <p:grpSpPr>
        <a:xfrm>
          <a:off x="0" y="0"/>
          <a:ext cx="0" cy="0"/>
          <a:chOff x="0" y="0"/>
          <a:chExt cx="0" cy="0"/>
        </a:xfrm>
      </p:grpSpPr>
      <p:sp>
        <p:nvSpPr>
          <p:cNvPr id="13" name="Tijdelijke aanduiding voor datum 12">
            <a:extLst>
              <a:ext uri="{FF2B5EF4-FFF2-40B4-BE49-F238E27FC236}">
                <a16:creationId xmlns:a16="http://schemas.microsoft.com/office/drawing/2014/main" id="{763E9DDC-A649-3E9B-D729-6F4B22291B81}"/>
              </a:ext>
            </a:extLst>
          </p:cNvPr>
          <p:cNvSpPr>
            <a:spLocks noGrp="1"/>
          </p:cNvSpPr>
          <p:nvPr>
            <p:ph type="dt" sz="half" idx="10"/>
          </p:nvPr>
        </p:nvSpPr>
        <p:spPr/>
        <p:txBody>
          <a:bodyPr/>
          <a:lstStyle>
            <a:lvl1pPr>
              <a:defRPr>
                <a:solidFill>
                  <a:schemeClr val="bg1"/>
                </a:solidFill>
              </a:defRPr>
            </a:lvl1pPr>
          </a:lstStyle>
          <a:p>
            <a:pPr algn="ctr"/>
            <a:fld id="{D8F2AE08-C90A-42A4-BA52-8CE418B92CB1}" type="datetimeFigureOut">
              <a:rPr lang="nl-NL" smtClean="0"/>
              <a:pPr algn="ctr"/>
              <a:t>11-3-2026</a:t>
            </a:fld>
            <a:endParaRPr lang="nl-NL"/>
          </a:p>
        </p:txBody>
      </p:sp>
      <p:sp>
        <p:nvSpPr>
          <p:cNvPr id="14" name="Tijdelijke aanduiding voor voettekst 13">
            <a:extLst>
              <a:ext uri="{FF2B5EF4-FFF2-40B4-BE49-F238E27FC236}">
                <a16:creationId xmlns:a16="http://schemas.microsoft.com/office/drawing/2014/main" id="{E5AA4CC1-9607-20C4-EEBE-77CE164AF7F2}"/>
              </a:ext>
            </a:extLst>
          </p:cNvPr>
          <p:cNvSpPr>
            <a:spLocks noGrp="1"/>
          </p:cNvSpPr>
          <p:nvPr>
            <p:ph type="ftr" sz="quarter" idx="11"/>
          </p:nvPr>
        </p:nvSpPr>
        <p:spPr/>
        <p:txBody>
          <a:bodyPr/>
          <a:lstStyle>
            <a:lvl1pPr>
              <a:defRPr>
                <a:solidFill>
                  <a:schemeClr val="bg1"/>
                </a:solidFill>
              </a:defRPr>
            </a:lvl1pPr>
          </a:lstStyle>
          <a:p>
            <a:endParaRPr lang="nl-NL"/>
          </a:p>
        </p:txBody>
      </p:sp>
      <p:sp>
        <p:nvSpPr>
          <p:cNvPr id="15" name="Tijdelijke aanduiding voor dianummer 14">
            <a:extLst>
              <a:ext uri="{FF2B5EF4-FFF2-40B4-BE49-F238E27FC236}">
                <a16:creationId xmlns:a16="http://schemas.microsoft.com/office/drawing/2014/main" id="{6037CABB-D45B-BBD1-C2D0-842C9D6DA387}"/>
              </a:ext>
            </a:extLst>
          </p:cNvPr>
          <p:cNvSpPr>
            <a:spLocks noGrp="1"/>
          </p:cNvSpPr>
          <p:nvPr>
            <p:ph type="sldNum" sz="quarter" idx="12"/>
          </p:nvPr>
        </p:nvSpPr>
        <p:spPr/>
        <p:txBody>
          <a:bodyPr/>
          <a:lstStyle>
            <a:lvl1pPr>
              <a:defRPr>
                <a:solidFill>
                  <a:schemeClr val="bg1"/>
                </a:solidFill>
              </a:defRPr>
            </a:lvl1pPr>
          </a:lstStyle>
          <a:p>
            <a:fld id="{B2271087-850C-452F-9773-6E3623E9A479}" type="slidenum">
              <a:rPr lang="nl-NL" smtClean="0"/>
              <a:pPr/>
              <a:t>‹nr.›</a:t>
            </a:fld>
            <a:endParaRPr lang="nl-NL"/>
          </a:p>
        </p:txBody>
      </p:sp>
      <p:sp>
        <p:nvSpPr>
          <p:cNvPr id="16" name="Titel 15">
            <a:extLst>
              <a:ext uri="{FF2B5EF4-FFF2-40B4-BE49-F238E27FC236}">
                <a16:creationId xmlns:a16="http://schemas.microsoft.com/office/drawing/2014/main" id="{B96D8D65-BDD1-3D41-7E6B-CA5CC80A7535}"/>
              </a:ext>
            </a:extLst>
          </p:cNvPr>
          <p:cNvSpPr>
            <a:spLocks noGrp="1"/>
          </p:cNvSpPr>
          <p:nvPr>
            <p:ph type="title" hasCustomPrompt="1"/>
          </p:nvPr>
        </p:nvSpPr>
        <p:spPr>
          <a:xfrm>
            <a:off x="695325" y="674235"/>
            <a:ext cx="9580789" cy="958623"/>
          </a:xfrm>
        </p:spPr>
        <p:txBody>
          <a:bodyPr lIns="0" tIns="0" rIns="0" bIns="0" anchor="b"/>
          <a:lstStyle>
            <a:lvl1pPr marL="625475" indent="-625475">
              <a:buFont typeface="+mj-lt"/>
              <a:buAutoNum type="arabicPeriod"/>
              <a:defRPr>
                <a:solidFill>
                  <a:schemeClr val="bg1"/>
                </a:solidFill>
              </a:defRPr>
            </a:lvl1pPr>
          </a:lstStyle>
          <a:p>
            <a:r>
              <a:rPr lang="nl-NL"/>
              <a:t>Vragende zin?</a:t>
            </a:r>
          </a:p>
        </p:txBody>
      </p:sp>
      <p:sp>
        <p:nvSpPr>
          <p:cNvPr id="41" name="Tijdelijke aanduiding voor tekst 40">
            <a:extLst>
              <a:ext uri="{FF2B5EF4-FFF2-40B4-BE49-F238E27FC236}">
                <a16:creationId xmlns:a16="http://schemas.microsoft.com/office/drawing/2014/main" id="{199BECDA-2A6A-0D42-350B-C179980E1897}"/>
              </a:ext>
            </a:extLst>
          </p:cNvPr>
          <p:cNvSpPr>
            <a:spLocks noGrp="1"/>
          </p:cNvSpPr>
          <p:nvPr>
            <p:ph type="body" sz="quarter" idx="13" hasCustomPrompt="1"/>
          </p:nvPr>
        </p:nvSpPr>
        <p:spPr>
          <a:xfrm>
            <a:off x="1333500" y="1632858"/>
            <a:ext cx="8942388" cy="3575731"/>
          </a:xfrm>
        </p:spPr>
        <p:txBody>
          <a:bodyPr lIns="0" tIns="0" rIns="0" bIns="0">
            <a:noAutofit/>
          </a:bodyPr>
          <a:lstStyle>
            <a:lvl1pPr marL="0" indent="0">
              <a:buNone/>
              <a:defRPr sz="5400" i="1">
                <a:solidFill>
                  <a:schemeClr val="bg1"/>
                </a:solidFill>
              </a:defRPr>
            </a:lvl1pPr>
            <a:lvl2pPr marL="457200" indent="0">
              <a:buNone/>
              <a:defRPr sz="4400">
                <a:solidFill>
                  <a:schemeClr val="bg1"/>
                </a:solidFill>
              </a:defRPr>
            </a:lvl2pPr>
            <a:lvl3pPr marL="914400" indent="0">
              <a:buNone/>
              <a:defRPr sz="40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nl-NL"/>
              <a:t>Subtitel</a:t>
            </a:r>
          </a:p>
        </p:txBody>
      </p:sp>
      <p:pic>
        <p:nvPicPr>
          <p:cNvPr id="42" name="Graphic 41">
            <a:extLst>
              <a:ext uri="{FF2B5EF4-FFF2-40B4-BE49-F238E27FC236}">
                <a16:creationId xmlns:a16="http://schemas.microsoft.com/office/drawing/2014/main" id="{EC2445D9-7CD1-2C36-3EE3-BB3717EF09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218209" cy="6858000"/>
          </a:xfrm>
          <a:prstGeom prst="rect">
            <a:avLst/>
          </a:prstGeom>
        </p:spPr>
      </p:pic>
      <p:sp>
        <p:nvSpPr>
          <p:cNvPr id="2" name="Vrije vorm: vorm 1">
            <a:extLst>
              <a:ext uri="{FF2B5EF4-FFF2-40B4-BE49-F238E27FC236}">
                <a16:creationId xmlns:a16="http://schemas.microsoft.com/office/drawing/2014/main" id="{6BD508F5-B8C8-70A2-28D0-7C5E68FE5ACC}"/>
              </a:ext>
            </a:extLst>
          </p:cNvPr>
          <p:cNvSpPr/>
          <p:nvPr userDrawn="1"/>
        </p:nvSpPr>
        <p:spPr>
          <a:xfrm>
            <a:off x="11753145" y="230685"/>
            <a:ext cx="230665" cy="230665"/>
          </a:xfrm>
          <a:custGeom>
            <a:avLst/>
            <a:gdLst>
              <a:gd name="connsiteX0" fmla="*/ 130042 w 130042"/>
              <a:gd name="connsiteY0" fmla="*/ 22825 h 130042"/>
              <a:gd name="connsiteX1" fmla="*/ 107218 w 130042"/>
              <a:gd name="connsiteY1" fmla="*/ 0 h 130042"/>
              <a:gd name="connsiteX2" fmla="*/ 65021 w 130042"/>
              <a:gd name="connsiteY2" fmla="*/ 42196 h 130042"/>
              <a:gd name="connsiteX3" fmla="*/ 22825 w 130042"/>
              <a:gd name="connsiteY3" fmla="*/ 0 h 130042"/>
              <a:gd name="connsiteX4" fmla="*/ 0 w 130042"/>
              <a:gd name="connsiteY4" fmla="*/ 22825 h 130042"/>
              <a:gd name="connsiteX5" fmla="*/ 42196 w 130042"/>
              <a:gd name="connsiteY5" fmla="*/ 65021 h 130042"/>
              <a:gd name="connsiteX6" fmla="*/ 0 w 130042"/>
              <a:gd name="connsiteY6" fmla="*/ 107218 h 130042"/>
              <a:gd name="connsiteX7" fmla="*/ 22825 w 130042"/>
              <a:gd name="connsiteY7" fmla="*/ 130042 h 130042"/>
              <a:gd name="connsiteX8" fmla="*/ 65021 w 130042"/>
              <a:gd name="connsiteY8" fmla="*/ 87846 h 130042"/>
              <a:gd name="connsiteX9" fmla="*/ 107218 w 130042"/>
              <a:gd name="connsiteY9" fmla="*/ 130042 h 130042"/>
              <a:gd name="connsiteX10" fmla="*/ 130042 w 130042"/>
              <a:gd name="connsiteY10" fmla="*/ 107218 h 130042"/>
              <a:gd name="connsiteX11" fmla="*/ 87846 w 130042"/>
              <a:gd name="connsiteY11" fmla="*/ 65021 h 130042"/>
              <a:gd name="connsiteX12" fmla="*/ 130042 w 130042"/>
              <a:gd name="connsiteY12" fmla="*/ 22825 h 130042"/>
              <a:gd name="connsiteX13" fmla="*/ 64987 w 130042"/>
              <a:gd name="connsiteY13" fmla="*/ 81181 h 130042"/>
              <a:gd name="connsiteX14" fmla="*/ 48826 w 130042"/>
              <a:gd name="connsiteY14" fmla="*/ 65021 h 130042"/>
              <a:gd name="connsiteX15" fmla="*/ 64987 w 130042"/>
              <a:gd name="connsiteY15" fmla="*/ 48861 h 130042"/>
              <a:gd name="connsiteX16" fmla="*/ 81147 w 130042"/>
              <a:gd name="connsiteY16" fmla="*/ 65021 h 130042"/>
              <a:gd name="connsiteX17" fmla="*/ 64987 w 130042"/>
              <a:gd name="connsiteY17" fmla="*/ 81181 h 13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042" h="130042">
                <a:moveTo>
                  <a:pt x="130042" y="22825"/>
                </a:moveTo>
                <a:lnTo>
                  <a:pt x="107218" y="0"/>
                </a:lnTo>
                <a:lnTo>
                  <a:pt x="65021" y="42196"/>
                </a:lnTo>
                <a:lnTo>
                  <a:pt x="22825" y="0"/>
                </a:lnTo>
                <a:lnTo>
                  <a:pt x="0" y="22825"/>
                </a:lnTo>
                <a:lnTo>
                  <a:pt x="42196" y="65021"/>
                </a:lnTo>
                <a:lnTo>
                  <a:pt x="0" y="107218"/>
                </a:lnTo>
                <a:lnTo>
                  <a:pt x="22825" y="130042"/>
                </a:lnTo>
                <a:lnTo>
                  <a:pt x="65021" y="87846"/>
                </a:lnTo>
                <a:lnTo>
                  <a:pt x="107218" y="130042"/>
                </a:lnTo>
                <a:lnTo>
                  <a:pt x="130042" y="107218"/>
                </a:lnTo>
                <a:lnTo>
                  <a:pt x="87846" y="65021"/>
                </a:lnTo>
                <a:lnTo>
                  <a:pt x="130042" y="22825"/>
                </a:lnTo>
                <a:close/>
                <a:moveTo>
                  <a:pt x="64987" y="81181"/>
                </a:moveTo>
                <a:cubicBezTo>
                  <a:pt x="56078" y="81181"/>
                  <a:pt x="48826" y="73965"/>
                  <a:pt x="48826" y="65021"/>
                </a:cubicBezTo>
                <a:cubicBezTo>
                  <a:pt x="48826" y="56078"/>
                  <a:pt x="56043" y="48861"/>
                  <a:pt x="64987" y="48861"/>
                </a:cubicBezTo>
                <a:cubicBezTo>
                  <a:pt x="73930" y="48861"/>
                  <a:pt x="81147" y="56078"/>
                  <a:pt x="81147" y="65021"/>
                </a:cubicBezTo>
                <a:cubicBezTo>
                  <a:pt x="81147" y="73965"/>
                  <a:pt x="73930" y="81181"/>
                  <a:pt x="64987" y="81181"/>
                </a:cubicBezTo>
                <a:close/>
              </a:path>
            </a:pathLst>
          </a:custGeom>
          <a:solidFill>
            <a:schemeClr val="bg1"/>
          </a:solidFill>
          <a:ln w="3441" cap="flat">
            <a:noFill/>
            <a:prstDash val="solid"/>
            <a:miter/>
          </a:ln>
        </p:spPr>
        <p:txBody>
          <a:bodyPr rtlCol="0" anchor="ctr"/>
          <a:lstStyle/>
          <a:p>
            <a:endParaRPr lang="nl-NL"/>
          </a:p>
        </p:txBody>
      </p:sp>
    </p:spTree>
    <p:extLst>
      <p:ext uri="{BB962C8B-B14F-4D97-AF65-F5344CB8AC3E}">
        <p14:creationId xmlns:p14="http://schemas.microsoft.com/office/powerpoint/2010/main" val="1876828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8999DB0-05DB-46F8-1F30-C3D763A14E40}"/>
              </a:ext>
            </a:extLst>
          </p:cNvPr>
          <p:cNvSpPr>
            <a:spLocks noGrp="1"/>
          </p:cNvSpPr>
          <p:nvPr>
            <p:ph idx="1"/>
          </p:nvPr>
        </p:nvSpPr>
        <p:spPr>
          <a:xfrm>
            <a:off x="695325" y="1449388"/>
            <a:ext cx="10801350" cy="47513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Tijdelijke aanduiding voor datum 6">
            <a:extLst>
              <a:ext uri="{FF2B5EF4-FFF2-40B4-BE49-F238E27FC236}">
                <a16:creationId xmlns:a16="http://schemas.microsoft.com/office/drawing/2014/main" id="{7A545356-045F-004A-4350-1CDEBF4BDAB6}"/>
              </a:ext>
            </a:extLst>
          </p:cNvPr>
          <p:cNvSpPr>
            <a:spLocks noGrp="1"/>
          </p:cNvSpPr>
          <p:nvPr>
            <p:ph type="dt" sz="half" idx="10"/>
          </p:nvPr>
        </p:nvSpPr>
        <p:spPr/>
        <p:txBody>
          <a:bodyPr/>
          <a:lstStyle/>
          <a:p>
            <a:pPr algn="ctr"/>
            <a:fld id="{D8F2AE08-C90A-42A4-BA52-8CE418B92CB1}" type="datetimeFigureOut">
              <a:rPr lang="nl-NL" smtClean="0"/>
              <a:pPr algn="ctr"/>
              <a:t>11-3-2026</a:t>
            </a:fld>
            <a:endParaRPr lang="nl-NL"/>
          </a:p>
        </p:txBody>
      </p:sp>
      <p:sp>
        <p:nvSpPr>
          <p:cNvPr id="8" name="Tijdelijke aanduiding voor voettekst 7">
            <a:extLst>
              <a:ext uri="{FF2B5EF4-FFF2-40B4-BE49-F238E27FC236}">
                <a16:creationId xmlns:a16="http://schemas.microsoft.com/office/drawing/2014/main" id="{A23B558E-53BE-50E7-5759-1E4ADDD3A4F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F3AEC1B-0CDA-921E-F2B5-73AC80F6F35A}"/>
              </a:ext>
            </a:extLst>
          </p:cNvPr>
          <p:cNvSpPr>
            <a:spLocks noGrp="1"/>
          </p:cNvSpPr>
          <p:nvPr>
            <p:ph type="sldNum" sz="quarter" idx="12"/>
          </p:nvPr>
        </p:nvSpPr>
        <p:spPr/>
        <p:txBody>
          <a:bodyPr/>
          <a:lstStyle/>
          <a:p>
            <a:fld id="{B2271087-850C-452F-9773-6E3623E9A479}" type="slidenum">
              <a:rPr lang="nl-NL" smtClean="0"/>
              <a:pPr/>
              <a:t>‹nr.›</a:t>
            </a:fld>
            <a:endParaRPr lang="nl-NL"/>
          </a:p>
        </p:txBody>
      </p:sp>
      <p:sp>
        <p:nvSpPr>
          <p:cNvPr id="5" name="Vrije vorm: vorm 4">
            <a:extLst>
              <a:ext uri="{FF2B5EF4-FFF2-40B4-BE49-F238E27FC236}">
                <a16:creationId xmlns:a16="http://schemas.microsoft.com/office/drawing/2014/main" id="{AD7C6753-9A6E-A3C6-EA45-7D4EEECBCF66}"/>
              </a:ext>
            </a:extLst>
          </p:cNvPr>
          <p:cNvSpPr/>
          <p:nvPr userDrawn="1"/>
        </p:nvSpPr>
        <p:spPr>
          <a:xfrm>
            <a:off x="11753145" y="239477"/>
            <a:ext cx="230665" cy="230665"/>
          </a:xfrm>
          <a:custGeom>
            <a:avLst/>
            <a:gdLst>
              <a:gd name="connsiteX0" fmla="*/ 130042 w 130042"/>
              <a:gd name="connsiteY0" fmla="*/ 22825 h 130042"/>
              <a:gd name="connsiteX1" fmla="*/ 107218 w 130042"/>
              <a:gd name="connsiteY1" fmla="*/ 0 h 130042"/>
              <a:gd name="connsiteX2" fmla="*/ 65021 w 130042"/>
              <a:gd name="connsiteY2" fmla="*/ 42196 h 130042"/>
              <a:gd name="connsiteX3" fmla="*/ 22825 w 130042"/>
              <a:gd name="connsiteY3" fmla="*/ 0 h 130042"/>
              <a:gd name="connsiteX4" fmla="*/ 0 w 130042"/>
              <a:gd name="connsiteY4" fmla="*/ 22825 h 130042"/>
              <a:gd name="connsiteX5" fmla="*/ 42196 w 130042"/>
              <a:gd name="connsiteY5" fmla="*/ 65021 h 130042"/>
              <a:gd name="connsiteX6" fmla="*/ 0 w 130042"/>
              <a:gd name="connsiteY6" fmla="*/ 107218 h 130042"/>
              <a:gd name="connsiteX7" fmla="*/ 22825 w 130042"/>
              <a:gd name="connsiteY7" fmla="*/ 130042 h 130042"/>
              <a:gd name="connsiteX8" fmla="*/ 65021 w 130042"/>
              <a:gd name="connsiteY8" fmla="*/ 87846 h 130042"/>
              <a:gd name="connsiteX9" fmla="*/ 107218 w 130042"/>
              <a:gd name="connsiteY9" fmla="*/ 130042 h 130042"/>
              <a:gd name="connsiteX10" fmla="*/ 130042 w 130042"/>
              <a:gd name="connsiteY10" fmla="*/ 107218 h 130042"/>
              <a:gd name="connsiteX11" fmla="*/ 87846 w 130042"/>
              <a:gd name="connsiteY11" fmla="*/ 65021 h 130042"/>
              <a:gd name="connsiteX12" fmla="*/ 130042 w 130042"/>
              <a:gd name="connsiteY12" fmla="*/ 22825 h 130042"/>
              <a:gd name="connsiteX13" fmla="*/ 64987 w 130042"/>
              <a:gd name="connsiteY13" fmla="*/ 81181 h 130042"/>
              <a:gd name="connsiteX14" fmla="*/ 48826 w 130042"/>
              <a:gd name="connsiteY14" fmla="*/ 65021 h 130042"/>
              <a:gd name="connsiteX15" fmla="*/ 64987 w 130042"/>
              <a:gd name="connsiteY15" fmla="*/ 48861 h 130042"/>
              <a:gd name="connsiteX16" fmla="*/ 81147 w 130042"/>
              <a:gd name="connsiteY16" fmla="*/ 65021 h 130042"/>
              <a:gd name="connsiteX17" fmla="*/ 64987 w 130042"/>
              <a:gd name="connsiteY17" fmla="*/ 81181 h 13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042" h="130042">
                <a:moveTo>
                  <a:pt x="130042" y="22825"/>
                </a:moveTo>
                <a:lnTo>
                  <a:pt x="107218" y="0"/>
                </a:lnTo>
                <a:lnTo>
                  <a:pt x="65021" y="42196"/>
                </a:lnTo>
                <a:lnTo>
                  <a:pt x="22825" y="0"/>
                </a:lnTo>
                <a:lnTo>
                  <a:pt x="0" y="22825"/>
                </a:lnTo>
                <a:lnTo>
                  <a:pt x="42196" y="65021"/>
                </a:lnTo>
                <a:lnTo>
                  <a:pt x="0" y="107218"/>
                </a:lnTo>
                <a:lnTo>
                  <a:pt x="22825" y="130042"/>
                </a:lnTo>
                <a:lnTo>
                  <a:pt x="65021" y="87846"/>
                </a:lnTo>
                <a:lnTo>
                  <a:pt x="107218" y="130042"/>
                </a:lnTo>
                <a:lnTo>
                  <a:pt x="130042" y="107218"/>
                </a:lnTo>
                <a:lnTo>
                  <a:pt x="87846" y="65021"/>
                </a:lnTo>
                <a:lnTo>
                  <a:pt x="130042" y="22825"/>
                </a:lnTo>
                <a:close/>
                <a:moveTo>
                  <a:pt x="64987" y="81181"/>
                </a:moveTo>
                <a:cubicBezTo>
                  <a:pt x="56078" y="81181"/>
                  <a:pt x="48826" y="73965"/>
                  <a:pt x="48826" y="65021"/>
                </a:cubicBezTo>
                <a:cubicBezTo>
                  <a:pt x="48826" y="56078"/>
                  <a:pt x="56043" y="48861"/>
                  <a:pt x="64987" y="48861"/>
                </a:cubicBezTo>
                <a:cubicBezTo>
                  <a:pt x="73930" y="48861"/>
                  <a:pt x="81147" y="56078"/>
                  <a:pt x="81147" y="65021"/>
                </a:cubicBezTo>
                <a:cubicBezTo>
                  <a:pt x="81147" y="73965"/>
                  <a:pt x="73930" y="81181"/>
                  <a:pt x="64987" y="81181"/>
                </a:cubicBezTo>
                <a:close/>
              </a:path>
            </a:pathLst>
          </a:custGeom>
          <a:solidFill>
            <a:schemeClr val="accent1"/>
          </a:solidFill>
          <a:ln w="3441" cap="flat">
            <a:noFill/>
            <a:prstDash val="solid"/>
            <a:miter/>
          </a:ln>
        </p:spPr>
        <p:txBody>
          <a:bodyPr rtlCol="0" anchor="ctr"/>
          <a:lstStyle/>
          <a:p>
            <a:endParaRPr lang="nl-NL"/>
          </a:p>
        </p:txBody>
      </p:sp>
      <p:sp>
        <p:nvSpPr>
          <p:cNvPr id="4" name="Titel 3">
            <a:extLst>
              <a:ext uri="{FF2B5EF4-FFF2-40B4-BE49-F238E27FC236}">
                <a16:creationId xmlns:a16="http://schemas.microsoft.com/office/drawing/2014/main" id="{17590D66-935E-DB7A-B3D4-A374C333A845}"/>
              </a:ext>
            </a:extLst>
          </p:cNvPr>
          <p:cNvSpPr>
            <a:spLocks noGrp="1"/>
          </p:cNvSpPr>
          <p:nvPr>
            <p:ph type="title"/>
          </p:nvPr>
        </p:nvSpPr>
        <p:spPr>
          <a:xfrm>
            <a:off x="695325" y="728663"/>
            <a:ext cx="10801350" cy="612048"/>
          </a:xfrm>
        </p:spPr>
        <p:txBody>
          <a:bodyPr wrap="none">
            <a:normAutofit/>
          </a:bodyPr>
          <a:lstStyle>
            <a:lvl1pPr>
              <a:defRPr sz="4500"/>
            </a:lvl1pPr>
          </a:lstStyle>
          <a:p>
            <a:r>
              <a:rPr lang="en-GB"/>
              <a:t>Click to edit Master title style</a:t>
            </a:r>
            <a:endParaRPr lang="nl-NL"/>
          </a:p>
        </p:txBody>
      </p:sp>
    </p:spTree>
    <p:extLst>
      <p:ext uri="{BB962C8B-B14F-4D97-AF65-F5344CB8AC3E}">
        <p14:creationId xmlns:p14="http://schemas.microsoft.com/office/powerpoint/2010/main" val="3973528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86758-7AC9-5510-3E6D-E82BE4265E9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CD525F3-87F0-3650-A5CF-539733FE9EE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97CCFD-6186-2F25-D549-C41A9AE3B0E6}"/>
              </a:ext>
            </a:extLst>
          </p:cNvPr>
          <p:cNvSpPr>
            <a:spLocks noGrp="1"/>
          </p:cNvSpPr>
          <p:nvPr>
            <p:ph type="dt" sz="half" idx="10"/>
          </p:nvPr>
        </p:nvSpPr>
        <p:spPr/>
        <p:txBody>
          <a:bodyPr/>
          <a:lstStyle/>
          <a:p>
            <a:fld id="{6010AA1A-50FF-DF46-8601-909B753C645E}" type="datetime1">
              <a:rPr lang="nl-NL" smtClean="0"/>
              <a:t>11-3-2026</a:t>
            </a:fld>
            <a:endParaRPr lang="nl-NL"/>
          </a:p>
        </p:txBody>
      </p:sp>
      <p:sp>
        <p:nvSpPr>
          <p:cNvPr id="6" name="Tijdelijke aanduiding voor dianummer 5">
            <a:extLst>
              <a:ext uri="{FF2B5EF4-FFF2-40B4-BE49-F238E27FC236}">
                <a16:creationId xmlns:a16="http://schemas.microsoft.com/office/drawing/2014/main" id="{55CCF301-3970-81D4-6D11-69E67FAC4F72}"/>
              </a:ext>
            </a:extLst>
          </p:cNvPr>
          <p:cNvSpPr>
            <a:spLocks noGrp="1"/>
          </p:cNvSpPr>
          <p:nvPr>
            <p:ph type="sldNum" sz="quarter" idx="12"/>
          </p:nvPr>
        </p:nvSpPr>
        <p:spPr>
          <a:xfrm>
            <a:off x="4724400" y="6356350"/>
            <a:ext cx="2743200" cy="365125"/>
          </a:xfrm>
        </p:spPr>
        <p:txBody>
          <a:bodyPr/>
          <a:lstStyle>
            <a:lvl1pPr algn="ctr">
              <a:defRPr/>
            </a:lvl1pPr>
          </a:lstStyle>
          <a:p>
            <a:pPr algn="ctr"/>
            <a:fld id="{74D7B23A-AFD9-6341-9C14-C1BDBC70DD3B}" type="slidenum">
              <a:rPr lang="nl-NL" smtClean="0"/>
              <a:pPr algn="ctr"/>
              <a:t>‹nr.›</a:t>
            </a:fld>
            <a:endParaRPr lang="nl-NL"/>
          </a:p>
        </p:txBody>
      </p:sp>
    </p:spTree>
    <p:extLst>
      <p:ext uri="{BB962C8B-B14F-4D97-AF65-F5344CB8AC3E}">
        <p14:creationId xmlns:p14="http://schemas.microsoft.com/office/powerpoint/2010/main" val="414148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45380-4237-A816-4431-4B6DE0B10F3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7068302-36BE-DEFE-C13A-82980F679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2213800-2FFB-319B-EAE5-483EC808B19D}"/>
              </a:ext>
            </a:extLst>
          </p:cNvPr>
          <p:cNvSpPr>
            <a:spLocks noGrp="1"/>
          </p:cNvSpPr>
          <p:nvPr>
            <p:ph type="dt" sz="half" idx="10"/>
          </p:nvPr>
        </p:nvSpPr>
        <p:spPr/>
        <p:txBody>
          <a:bodyPr/>
          <a:lstStyle/>
          <a:p>
            <a:fld id="{C2952066-22BB-8A40-B21A-D5E5C1F62A79}" type="datetime1">
              <a:rPr lang="nl-NL" smtClean="0"/>
              <a:t>11-3-2026</a:t>
            </a:fld>
            <a:endParaRPr lang="nl-NL"/>
          </a:p>
        </p:txBody>
      </p:sp>
      <p:sp>
        <p:nvSpPr>
          <p:cNvPr id="5" name="Tijdelijke aanduiding voor voettekst 4">
            <a:extLst>
              <a:ext uri="{FF2B5EF4-FFF2-40B4-BE49-F238E27FC236}">
                <a16:creationId xmlns:a16="http://schemas.microsoft.com/office/drawing/2014/main" id="{A7436336-3718-94A0-EA57-3F150E514922}"/>
              </a:ext>
            </a:extLst>
          </p:cNvPr>
          <p:cNvSpPr>
            <a:spLocks noGrp="1"/>
          </p:cNvSpPr>
          <p:nvPr>
            <p:ph type="ftr" sz="quarter" idx="11"/>
          </p:nvPr>
        </p:nvSpPr>
        <p:spPr>
          <a:xfrm>
            <a:off x="8077200" y="6223727"/>
            <a:ext cx="4114800" cy="365125"/>
          </a:xfrm>
        </p:spPr>
        <p:txBody>
          <a:bodyPr/>
          <a:lstStyle/>
          <a:p>
            <a:endParaRPr lang="nl-NL"/>
          </a:p>
        </p:txBody>
      </p:sp>
      <p:sp>
        <p:nvSpPr>
          <p:cNvPr id="6" name="Tijdelijke aanduiding voor dianummer 5">
            <a:extLst>
              <a:ext uri="{FF2B5EF4-FFF2-40B4-BE49-F238E27FC236}">
                <a16:creationId xmlns:a16="http://schemas.microsoft.com/office/drawing/2014/main" id="{08B8E0C9-BA6D-FCA1-C5F7-BE2836604628}"/>
              </a:ext>
            </a:extLst>
          </p:cNvPr>
          <p:cNvSpPr>
            <a:spLocks noGrp="1"/>
          </p:cNvSpPr>
          <p:nvPr>
            <p:ph type="sldNum" sz="quarter" idx="12"/>
          </p:nvPr>
        </p:nvSpPr>
        <p:spPr>
          <a:xfrm>
            <a:off x="4724400" y="6356350"/>
            <a:ext cx="2743200" cy="365125"/>
          </a:xfrm>
        </p:spPr>
        <p:txBody>
          <a:bodyPr/>
          <a:lstStyle>
            <a:lvl1pPr algn="ctr">
              <a:defRPr/>
            </a:lvl1pPr>
          </a:lstStyle>
          <a:p>
            <a:pPr algn="ctr"/>
            <a:fld id="{74D7B23A-AFD9-6341-9C14-C1BDBC70DD3B}" type="slidenum">
              <a:rPr lang="nl-NL" smtClean="0"/>
              <a:pPr algn="ctr"/>
              <a:t>‹nr.›</a:t>
            </a:fld>
            <a:endParaRPr lang="nl-NL"/>
          </a:p>
        </p:txBody>
      </p:sp>
    </p:spTree>
    <p:extLst>
      <p:ext uri="{BB962C8B-B14F-4D97-AF65-F5344CB8AC3E}">
        <p14:creationId xmlns:p14="http://schemas.microsoft.com/office/powerpoint/2010/main" val="74738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7EB41-B9BC-B4A6-0B8F-9E83EFD70EC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3B4198E-67CB-59BA-A6E5-BAD804FD723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0E4E1A5-08A5-AF02-4B37-9E1ECC7656E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2297ADC-BBFA-0692-78B1-4835FCDF19A5}"/>
              </a:ext>
            </a:extLst>
          </p:cNvPr>
          <p:cNvSpPr>
            <a:spLocks noGrp="1"/>
          </p:cNvSpPr>
          <p:nvPr>
            <p:ph type="dt" sz="half" idx="10"/>
          </p:nvPr>
        </p:nvSpPr>
        <p:spPr/>
        <p:txBody>
          <a:bodyPr/>
          <a:lstStyle/>
          <a:p>
            <a:fld id="{9CD1E189-6018-BD4E-94E5-FA88F63E7A54}" type="datetime1">
              <a:rPr lang="nl-NL" smtClean="0"/>
              <a:t>11-3-2026</a:t>
            </a:fld>
            <a:endParaRPr lang="nl-NL"/>
          </a:p>
        </p:txBody>
      </p:sp>
      <p:sp>
        <p:nvSpPr>
          <p:cNvPr id="6" name="Tijdelijke aanduiding voor voettekst 5">
            <a:extLst>
              <a:ext uri="{FF2B5EF4-FFF2-40B4-BE49-F238E27FC236}">
                <a16:creationId xmlns:a16="http://schemas.microsoft.com/office/drawing/2014/main" id="{E77FA9CF-F550-CAF2-34DE-1F6D51A3274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1AC6987-29C8-CAE3-9995-3629AC3535CA}"/>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807422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D4122-1614-210A-E622-F47B680F067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E741015-6B18-00D1-CD12-12E229AF30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F50E25-F851-415A-8C0A-471F828B5E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40147D3-2ACD-A85B-933A-9ECCA6A01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F05DFF9-98CC-BFBD-5CA1-24A5CF20ED2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22D7AD3-1338-B8ED-21A3-7F3FACDB829B}"/>
              </a:ext>
            </a:extLst>
          </p:cNvPr>
          <p:cNvSpPr>
            <a:spLocks noGrp="1"/>
          </p:cNvSpPr>
          <p:nvPr>
            <p:ph type="dt" sz="half" idx="10"/>
          </p:nvPr>
        </p:nvSpPr>
        <p:spPr/>
        <p:txBody>
          <a:bodyPr/>
          <a:lstStyle/>
          <a:p>
            <a:fld id="{3DB177A0-0DF3-C646-82E8-6EB40E27F207}" type="datetime1">
              <a:rPr lang="nl-NL" smtClean="0"/>
              <a:t>11-3-2026</a:t>
            </a:fld>
            <a:endParaRPr lang="nl-NL"/>
          </a:p>
        </p:txBody>
      </p:sp>
      <p:sp>
        <p:nvSpPr>
          <p:cNvPr id="8" name="Tijdelijke aanduiding voor voettekst 7">
            <a:extLst>
              <a:ext uri="{FF2B5EF4-FFF2-40B4-BE49-F238E27FC236}">
                <a16:creationId xmlns:a16="http://schemas.microsoft.com/office/drawing/2014/main" id="{68B54838-C2A5-9E08-01EA-455DF6B0D37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548EC6-BA5D-C7A8-3B30-C236590A7E28}"/>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50409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15D1C-8F0C-E7B4-A761-0894E04B08F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8519356-8C08-49C4-F92D-24AA09C5DA07}"/>
              </a:ext>
            </a:extLst>
          </p:cNvPr>
          <p:cNvSpPr>
            <a:spLocks noGrp="1"/>
          </p:cNvSpPr>
          <p:nvPr>
            <p:ph type="dt" sz="half" idx="10"/>
          </p:nvPr>
        </p:nvSpPr>
        <p:spPr/>
        <p:txBody>
          <a:bodyPr/>
          <a:lstStyle/>
          <a:p>
            <a:fld id="{B9F1735A-D552-0B41-AED2-703C98F84D86}" type="datetime1">
              <a:rPr lang="nl-NL" smtClean="0"/>
              <a:t>11-3-2026</a:t>
            </a:fld>
            <a:endParaRPr lang="nl-NL"/>
          </a:p>
        </p:txBody>
      </p:sp>
      <p:sp>
        <p:nvSpPr>
          <p:cNvPr id="4" name="Tijdelijke aanduiding voor voettekst 3">
            <a:extLst>
              <a:ext uri="{FF2B5EF4-FFF2-40B4-BE49-F238E27FC236}">
                <a16:creationId xmlns:a16="http://schemas.microsoft.com/office/drawing/2014/main" id="{8059B6C2-08B8-32A1-F859-91891A5B3F2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74EF7BE-5EC4-D033-2850-2670757411A2}"/>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407559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23FFB08-618D-C4E0-3D8C-B94D07F5B353}"/>
              </a:ext>
            </a:extLst>
          </p:cNvPr>
          <p:cNvSpPr>
            <a:spLocks noGrp="1"/>
          </p:cNvSpPr>
          <p:nvPr>
            <p:ph type="dt" sz="half" idx="10"/>
          </p:nvPr>
        </p:nvSpPr>
        <p:spPr/>
        <p:txBody>
          <a:bodyPr/>
          <a:lstStyle/>
          <a:p>
            <a:fld id="{EA05F9E7-0E25-1847-9BD1-15597BD10607}" type="datetime1">
              <a:rPr lang="nl-NL" smtClean="0"/>
              <a:t>11-3-2026</a:t>
            </a:fld>
            <a:endParaRPr lang="nl-NL"/>
          </a:p>
        </p:txBody>
      </p:sp>
      <p:sp>
        <p:nvSpPr>
          <p:cNvPr id="3" name="Tijdelijke aanduiding voor voettekst 2">
            <a:extLst>
              <a:ext uri="{FF2B5EF4-FFF2-40B4-BE49-F238E27FC236}">
                <a16:creationId xmlns:a16="http://schemas.microsoft.com/office/drawing/2014/main" id="{F25F6C1B-FE9F-1591-117C-3F7D203896D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3CC4396-FA45-1639-9D9D-2EC979CF71C5}"/>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14862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4C5F1-F7AD-CA5F-10E3-A5E3CB2F7A1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2C4CF81-81ED-D4C4-4EA9-461DCA760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A279D06-C800-7682-EC96-4612A8B7D3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C99DD66-2B82-FD17-C558-D046D2DC7F15}"/>
              </a:ext>
            </a:extLst>
          </p:cNvPr>
          <p:cNvSpPr>
            <a:spLocks noGrp="1"/>
          </p:cNvSpPr>
          <p:nvPr>
            <p:ph type="dt" sz="half" idx="10"/>
          </p:nvPr>
        </p:nvSpPr>
        <p:spPr/>
        <p:txBody>
          <a:bodyPr/>
          <a:lstStyle/>
          <a:p>
            <a:fld id="{784044A4-CE1A-0F47-B80E-F391C96FC512}" type="datetime1">
              <a:rPr lang="nl-NL" smtClean="0"/>
              <a:t>11-3-2026</a:t>
            </a:fld>
            <a:endParaRPr lang="nl-NL"/>
          </a:p>
        </p:txBody>
      </p:sp>
      <p:sp>
        <p:nvSpPr>
          <p:cNvPr id="6" name="Tijdelijke aanduiding voor voettekst 5">
            <a:extLst>
              <a:ext uri="{FF2B5EF4-FFF2-40B4-BE49-F238E27FC236}">
                <a16:creationId xmlns:a16="http://schemas.microsoft.com/office/drawing/2014/main" id="{4B42E33F-4573-7916-ACE6-A1F68E05E70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2F6AF9-C098-43F0-83EF-2ECCBF96EE11}"/>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24639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175BF-425A-ED15-3097-6F809C7AAA1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49B13BB-F654-10FC-8B8C-768869406A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9EA069C-DCE5-6C0E-8CE5-A2CE22E2A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A7E716D-D959-9BDF-79F2-FEF9F9E066C7}"/>
              </a:ext>
            </a:extLst>
          </p:cNvPr>
          <p:cNvSpPr>
            <a:spLocks noGrp="1"/>
          </p:cNvSpPr>
          <p:nvPr>
            <p:ph type="dt" sz="half" idx="10"/>
          </p:nvPr>
        </p:nvSpPr>
        <p:spPr/>
        <p:txBody>
          <a:bodyPr/>
          <a:lstStyle/>
          <a:p>
            <a:fld id="{28F44993-FEF5-DB44-97B7-42BE4EF4364E}" type="datetime1">
              <a:rPr lang="nl-NL" smtClean="0"/>
              <a:t>11-3-2026</a:t>
            </a:fld>
            <a:endParaRPr lang="nl-NL"/>
          </a:p>
        </p:txBody>
      </p:sp>
      <p:sp>
        <p:nvSpPr>
          <p:cNvPr id="6" name="Tijdelijke aanduiding voor voettekst 5">
            <a:extLst>
              <a:ext uri="{FF2B5EF4-FFF2-40B4-BE49-F238E27FC236}">
                <a16:creationId xmlns:a16="http://schemas.microsoft.com/office/drawing/2014/main" id="{33B6C426-2603-9091-9299-4E32E24178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CD4A168-D1B2-EDEC-C4E1-AFFDA6DE3A66}"/>
              </a:ext>
            </a:extLst>
          </p:cNvPr>
          <p:cNvSpPr>
            <a:spLocks noGrp="1"/>
          </p:cNvSpPr>
          <p:nvPr>
            <p:ph type="sldNum" sz="quarter" idx="12"/>
          </p:nvPr>
        </p:nvSpPr>
        <p:spPr/>
        <p:txBody>
          <a:bodyPr/>
          <a:lstStyle/>
          <a:p>
            <a:fld id="{74D7B23A-AFD9-6341-9C14-C1BDBC70DD3B}" type="slidenum">
              <a:rPr lang="nl-NL" smtClean="0"/>
              <a:t>‹nr.›</a:t>
            </a:fld>
            <a:endParaRPr lang="nl-NL"/>
          </a:p>
        </p:txBody>
      </p:sp>
    </p:spTree>
    <p:extLst>
      <p:ext uri="{BB962C8B-B14F-4D97-AF65-F5344CB8AC3E}">
        <p14:creationId xmlns:p14="http://schemas.microsoft.com/office/powerpoint/2010/main" val="242787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9F2F00C-8244-207F-ACE7-8B03B280B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609FB0A-E4FE-8708-ABAC-FF56155F9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50668C-5C8C-8138-A72A-70478BEE8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5DC23-8CAC-B244-9B84-A622BA39B7B4}" type="datetime1">
              <a:rPr lang="nl-NL" smtClean="0"/>
              <a:t>11-3-2026</a:t>
            </a:fld>
            <a:endParaRPr lang="nl-NL"/>
          </a:p>
        </p:txBody>
      </p:sp>
      <p:sp>
        <p:nvSpPr>
          <p:cNvPr id="5" name="Tijdelijke aanduiding voor voettekst 4">
            <a:extLst>
              <a:ext uri="{FF2B5EF4-FFF2-40B4-BE49-F238E27FC236}">
                <a16:creationId xmlns:a16="http://schemas.microsoft.com/office/drawing/2014/main" id="{6B897ABB-7B19-8FB4-F4C2-B80F3420DF01}"/>
              </a:ext>
            </a:extLst>
          </p:cNvPr>
          <p:cNvSpPr>
            <a:spLocks noGrp="1"/>
          </p:cNvSpPr>
          <p:nvPr>
            <p:ph type="ftr" sz="quarter" idx="3"/>
          </p:nvPr>
        </p:nvSpPr>
        <p:spPr>
          <a:xfrm>
            <a:off x="8010307"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F0BC45B9-4638-FB65-649C-F139C3AC07D4}"/>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fld id="{74D7B23A-AFD9-6341-9C14-C1BDBC70DD3B}" type="slidenum">
              <a:rPr lang="nl-NL" smtClean="0"/>
              <a:pPr/>
              <a:t>‹nr.›</a:t>
            </a:fld>
            <a:endParaRPr lang="nl-NL"/>
          </a:p>
        </p:txBody>
      </p:sp>
    </p:spTree>
    <p:extLst>
      <p:ext uri="{BB962C8B-B14F-4D97-AF65-F5344CB8AC3E}">
        <p14:creationId xmlns:p14="http://schemas.microsoft.com/office/powerpoint/2010/main" val="3678041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CFBF6C34-298C-6626-D176-DE3C98628A69}"/>
              </a:ext>
            </a:extLst>
          </p:cNvPr>
          <p:cNvSpPr txBox="1"/>
          <p:nvPr/>
        </p:nvSpPr>
        <p:spPr>
          <a:xfrm>
            <a:off x="1506747" y="1551910"/>
            <a:ext cx="9178505"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Toekomstscenario’s voor Joods Nederland in 2036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4400" b="1" dirty="0">
              <a:solidFill>
                <a:prstClr val="white"/>
              </a:solidFill>
              <a:latin typeface="Tisa Offc Serif Pro" panose="02010504030101020102" pitchFamily="2" charset="0"/>
              <a:cs typeface="TisaPro-Bold" panose="02010804040101020102"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Tisa Offc Serif Pro" panose="02010504030101020102" pitchFamily="2" charset="0"/>
                <a:cs typeface="TisaPro-Bold" panose="02010804040101020102" pitchFamily="2" charset="77"/>
              </a:rPr>
              <a:t>Januari </a:t>
            </a:r>
            <a:r>
              <a:rPr kumimoji="0" lang="nl-NL" sz="2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2026</a:t>
            </a:r>
            <a:endParaRPr kumimoji="0" lang="nl-NL" sz="20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endParaRPr>
          </a:p>
        </p:txBody>
      </p:sp>
      <p:sp>
        <p:nvSpPr>
          <p:cNvPr id="3" name="Tijdelijke aanduiding voor dianummer 2">
            <a:extLst>
              <a:ext uri="{FF2B5EF4-FFF2-40B4-BE49-F238E27FC236}">
                <a16:creationId xmlns:a16="http://schemas.microsoft.com/office/drawing/2014/main" id="{2148AA91-81A7-F96E-0240-A40CE58233DE}"/>
              </a:ext>
            </a:extLst>
          </p:cNvPr>
          <p:cNvSpPr>
            <a:spLocks noGrp="1"/>
          </p:cNvSpPr>
          <p:nvPr>
            <p:ph type="sldNum" sz="quarter" idx="12"/>
          </p:nvPr>
        </p:nvSpPr>
        <p:spPr/>
        <p:txBody>
          <a:bodyPr/>
          <a:lstStyle/>
          <a:p>
            <a:fld id="{74D7B23A-AFD9-6341-9C14-C1BDBC70DD3B}" type="slidenum">
              <a:rPr lang="nl-NL" smtClean="0"/>
              <a:pPr/>
              <a:t>0</a:t>
            </a:fld>
            <a:endParaRPr lang="nl-NL"/>
          </a:p>
        </p:txBody>
      </p:sp>
    </p:spTree>
    <p:extLst>
      <p:ext uri="{BB962C8B-B14F-4D97-AF65-F5344CB8AC3E}">
        <p14:creationId xmlns:p14="http://schemas.microsoft.com/office/powerpoint/2010/main" val="284465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9E7DB19-7365-01EA-D5CF-2BF99D57AE1A}"/>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9C23277-DBAF-E724-AAA6-4591D0FEC153}"/>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38BA"/>
                </a:solidFill>
                <a:latin typeface="Tisa Offc Serif Pro" panose="02010504030101020102" pitchFamily="2" charset="0"/>
              </a:rPr>
              <a:t>4</a:t>
            </a: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 Assenstelsel</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3" name="Tekstvak 8">
            <a:extLst>
              <a:ext uri="{FF2B5EF4-FFF2-40B4-BE49-F238E27FC236}">
                <a16:creationId xmlns:a16="http://schemas.microsoft.com/office/drawing/2014/main" id="{898C6C06-2DAE-4B1D-68C0-C7302153DF68}"/>
              </a:ext>
            </a:extLst>
          </p:cNvPr>
          <p:cNvSpPr txBox="1"/>
          <p:nvPr/>
        </p:nvSpPr>
        <p:spPr>
          <a:xfrm>
            <a:off x="587078" y="2009558"/>
            <a:ext cx="10975001" cy="289310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onderscheid tussen zekere en onzekere trends is betekenisvol omdat de zekere trends in alle mogelijke scenario’s van invloed zijn. Het zijn dus de onzekere trends die bepalend zijn voor het vormgeven van de toekomstscenario’s.</a:t>
            </a:r>
          </a:p>
          <a:p>
            <a:pPr marR="0" lvl="0" algn="l" defTabSz="914400" rtl="0" eaLnBrk="1" fontAlgn="auto" latinLnBrk="0" hangingPunct="1">
              <a:lnSpc>
                <a:spcPct val="100000"/>
              </a:lnSpc>
              <a:spcBef>
                <a:spcPts val="0"/>
              </a:spcBef>
              <a:spcAft>
                <a:spcPts val="1200"/>
              </a:spcAft>
              <a:buClrTx/>
              <a:buSzTx/>
              <a:tabLst/>
              <a:defRPr/>
            </a:pPr>
            <a:r>
              <a:rPr lang="nl-NL" sz="1900" dirty="0">
                <a:solidFill>
                  <a:prstClr val="black"/>
                </a:solidFill>
                <a:latin typeface="Arial Nova Light" panose="020B0304020202020204" pitchFamily="34" charset="0"/>
              </a:rPr>
              <a:t>De onzekere trends zijn geclusterd en geanalyseerd om twee kritieke onzekerheden te definiëren. Kritieke onzekerheden zijn krachten met een hoge mate van onzekerheid en grote impact.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kritieke onzekerheden leiden tot twee assen, waar op de uitersten van de assen vier radicale maar mogelijke toekomstbeelden ontstaan. </a:t>
            </a:r>
          </a:p>
          <a:p>
            <a:pPr marR="0" lvl="0" algn="l" defTabSz="914400" rtl="0" eaLnBrk="1" fontAlgn="auto" latinLnBrk="0" hangingPunct="1">
              <a:lnSpc>
                <a:spcPct val="100000"/>
              </a:lnSpc>
              <a:spcBef>
                <a:spcPts val="0"/>
              </a:spcBef>
              <a:spcAft>
                <a:spcPts val="1200"/>
              </a:spcAft>
              <a:buClrTx/>
              <a:buSzTx/>
              <a:tabLst/>
              <a:defRPr/>
            </a:pPr>
            <a:r>
              <a:rPr lang="nl-NL" sz="1900" dirty="0">
                <a:solidFill>
                  <a:prstClr val="black"/>
                </a:solidFill>
                <a:latin typeface="Arial Nova Light" panose="020B0304020202020204" pitchFamily="34" charset="0"/>
              </a:rPr>
              <a:t>Dit wordt op de volgende twee pagina’s inzichtelijk gemaakt.</a:t>
            </a:r>
            <a:endPar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4" name="Tijdelijke aanduiding voor dianummer 3">
            <a:extLst>
              <a:ext uri="{FF2B5EF4-FFF2-40B4-BE49-F238E27FC236}">
                <a16:creationId xmlns:a16="http://schemas.microsoft.com/office/drawing/2014/main" id="{94A8EE18-257E-ABC0-B50E-07849685BB0C}"/>
              </a:ext>
            </a:extLst>
          </p:cNvPr>
          <p:cNvSpPr>
            <a:spLocks noGrp="1"/>
          </p:cNvSpPr>
          <p:nvPr>
            <p:ph type="sldNum" sz="quarter" idx="12"/>
          </p:nvPr>
        </p:nvSpPr>
        <p:spPr/>
        <p:txBody>
          <a:bodyPr/>
          <a:lstStyle/>
          <a:p>
            <a:fld id="{74D7B23A-AFD9-6341-9C14-C1BDBC70DD3B}" type="slidenum">
              <a:rPr lang="nl-NL" smtClean="0"/>
              <a:pPr/>
              <a:t>9</a:t>
            </a:fld>
            <a:endParaRPr lang="nl-NL"/>
          </a:p>
        </p:txBody>
      </p:sp>
    </p:spTree>
    <p:extLst>
      <p:ext uri="{BB962C8B-B14F-4D97-AF65-F5344CB8AC3E}">
        <p14:creationId xmlns:p14="http://schemas.microsoft.com/office/powerpoint/2010/main" val="159146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AB96EF6-A12F-4A76-D4EE-B99313AC56A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3800EE8-89FA-D9F0-8386-4A79C1CC675D}"/>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Twee kritieke onzekerheden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2" name="Tijdelijke aanduiding voor inhoud 2">
            <a:extLst>
              <a:ext uri="{FF2B5EF4-FFF2-40B4-BE49-F238E27FC236}">
                <a16:creationId xmlns:a16="http://schemas.microsoft.com/office/drawing/2014/main" id="{632CB5BC-CC68-685B-38DF-10613B7717A6}"/>
              </a:ext>
            </a:extLst>
          </p:cNvPr>
          <p:cNvSpPr txBox="1">
            <a:spLocks/>
          </p:cNvSpPr>
          <p:nvPr/>
        </p:nvSpPr>
        <p:spPr>
          <a:xfrm>
            <a:off x="587078" y="1553153"/>
            <a:ext cx="10363200" cy="4032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b="1" dirty="0">
                <a:solidFill>
                  <a:srgbClr val="FF6334"/>
                </a:solidFill>
                <a:latin typeface="Arial Nova Light" panose="020B0304020202020204" pitchFamily="34" charset="0"/>
              </a:rPr>
              <a:t>De kritieke onzekerheden die op basis van de onzekere trends zijn gedefinieerd, zijn:</a:t>
            </a:r>
          </a:p>
        </p:txBody>
      </p:sp>
      <p:pic>
        <p:nvPicPr>
          <p:cNvPr id="4" name="Picture 3">
            <a:extLst>
              <a:ext uri="{FF2B5EF4-FFF2-40B4-BE49-F238E27FC236}">
                <a16:creationId xmlns:a16="http://schemas.microsoft.com/office/drawing/2014/main" id="{8C80F6F8-852D-A451-D093-B739967FC4F7}"/>
              </a:ext>
            </a:extLst>
          </p:cNvPr>
          <p:cNvPicPr>
            <a:picLocks noChangeAspect="1"/>
          </p:cNvPicPr>
          <p:nvPr/>
        </p:nvPicPr>
        <p:blipFill>
          <a:blip r:embed="rId3"/>
          <a:stretch>
            <a:fillRect/>
          </a:stretch>
        </p:blipFill>
        <p:spPr>
          <a:xfrm>
            <a:off x="1899758" y="2361461"/>
            <a:ext cx="3595032" cy="3595032"/>
          </a:xfrm>
          <a:prstGeom prst="rect">
            <a:avLst/>
          </a:prstGeom>
        </p:spPr>
      </p:pic>
      <p:pic>
        <p:nvPicPr>
          <p:cNvPr id="5" name="Picture 4">
            <a:extLst>
              <a:ext uri="{FF2B5EF4-FFF2-40B4-BE49-F238E27FC236}">
                <a16:creationId xmlns:a16="http://schemas.microsoft.com/office/drawing/2014/main" id="{0CE354B9-A5DA-0484-8180-C023E46BB34B}"/>
              </a:ext>
            </a:extLst>
          </p:cNvPr>
          <p:cNvPicPr>
            <a:picLocks noChangeAspect="1"/>
          </p:cNvPicPr>
          <p:nvPr/>
        </p:nvPicPr>
        <p:blipFill>
          <a:blip r:embed="rId4"/>
          <a:stretch>
            <a:fillRect/>
          </a:stretch>
        </p:blipFill>
        <p:spPr>
          <a:xfrm>
            <a:off x="6808309" y="2361462"/>
            <a:ext cx="3595032" cy="3595032"/>
          </a:xfrm>
          <a:prstGeom prst="rect">
            <a:avLst/>
          </a:prstGeom>
        </p:spPr>
      </p:pic>
      <p:sp>
        <p:nvSpPr>
          <p:cNvPr id="7" name="Tijdelijke aanduiding voor dianummer 6">
            <a:extLst>
              <a:ext uri="{FF2B5EF4-FFF2-40B4-BE49-F238E27FC236}">
                <a16:creationId xmlns:a16="http://schemas.microsoft.com/office/drawing/2014/main" id="{D7EFEA68-3451-4E4D-939A-D4DDC0FB8437}"/>
              </a:ext>
            </a:extLst>
          </p:cNvPr>
          <p:cNvSpPr>
            <a:spLocks noGrp="1"/>
          </p:cNvSpPr>
          <p:nvPr>
            <p:ph type="sldNum" sz="quarter" idx="12"/>
          </p:nvPr>
        </p:nvSpPr>
        <p:spPr/>
        <p:txBody>
          <a:bodyPr/>
          <a:lstStyle/>
          <a:p>
            <a:fld id="{74D7B23A-AFD9-6341-9C14-C1BDBC70DD3B}" type="slidenum">
              <a:rPr lang="nl-NL" smtClean="0"/>
              <a:pPr/>
              <a:t>10</a:t>
            </a:fld>
            <a:endParaRPr lang="nl-NL"/>
          </a:p>
        </p:txBody>
      </p:sp>
    </p:spTree>
    <p:extLst>
      <p:ext uri="{BB962C8B-B14F-4D97-AF65-F5344CB8AC3E}">
        <p14:creationId xmlns:p14="http://schemas.microsoft.com/office/powerpoint/2010/main" val="417491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8C5979-FC9E-94BA-2D22-DE0B13EB0A0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AF21FA2-1187-6114-720C-2B6D7F698683}"/>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Twee kritieke onzekerheden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2" name="Tijdelijke aanduiding voor inhoud 2">
            <a:extLst>
              <a:ext uri="{FF2B5EF4-FFF2-40B4-BE49-F238E27FC236}">
                <a16:creationId xmlns:a16="http://schemas.microsoft.com/office/drawing/2014/main" id="{283122EC-239F-ADF6-9941-42479563918B}"/>
              </a:ext>
            </a:extLst>
          </p:cNvPr>
          <p:cNvSpPr txBox="1">
            <a:spLocks/>
          </p:cNvSpPr>
          <p:nvPr/>
        </p:nvSpPr>
        <p:spPr>
          <a:xfrm>
            <a:off x="587078" y="1553153"/>
            <a:ext cx="10363200" cy="4032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b="1" dirty="0">
                <a:solidFill>
                  <a:srgbClr val="FF6334"/>
                </a:solidFill>
                <a:latin typeface="Arial Nova Light" panose="020B0304020202020204" pitchFamily="34" charset="0"/>
              </a:rPr>
              <a:t>De uitersten van de kritieke onzekerheden zien er dan als volgt uit:</a:t>
            </a:r>
          </a:p>
          <a:p>
            <a:pPr algn="l"/>
            <a:endParaRPr lang="nl-NL" b="1" dirty="0">
              <a:solidFill>
                <a:srgbClr val="FF6334"/>
              </a:solidFill>
              <a:latin typeface="Arial Nova Light" panose="020B0304020202020204" pitchFamily="34" charset="0"/>
            </a:endParaRPr>
          </a:p>
        </p:txBody>
      </p:sp>
      <p:pic>
        <p:nvPicPr>
          <p:cNvPr id="19" name="Picture 18">
            <a:extLst>
              <a:ext uri="{FF2B5EF4-FFF2-40B4-BE49-F238E27FC236}">
                <a16:creationId xmlns:a16="http://schemas.microsoft.com/office/drawing/2014/main" id="{3C319824-E00C-A8C0-D39C-FFE98ADB4D1F}"/>
              </a:ext>
            </a:extLst>
          </p:cNvPr>
          <p:cNvPicPr>
            <a:picLocks noChangeAspect="1"/>
          </p:cNvPicPr>
          <p:nvPr/>
        </p:nvPicPr>
        <p:blipFill>
          <a:blip r:embed="rId3"/>
          <a:stretch>
            <a:fillRect/>
          </a:stretch>
        </p:blipFill>
        <p:spPr>
          <a:xfrm>
            <a:off x="5162071" y="2165351"/>
            <a:ext cx="1838260" cy="1838260"/>
          </a:xfrm>
          <a:prstGeom prst="rect">
            <a:avLst/>
          </a:prstGeom>
        </p:spPr>
      </p:pic>
      <p:pic>
        <p:nvPicPr>
          <p:cNvPr id="20" name="Picture 19">
            <a:extLst>
              <a:ext uri="{FF2B5EF4-FFF2-40B4-BE49-F238E27FC236}">
                <a16:creationId xmlns:a16="http://schemas.microsoft.com/office/drawing/2014/main" id="{B8C573DB-8537-74A5-0638-FC48D66319EF}"/>
              </a:ext>
            </a:extLst>
          </p:cNvPr>
          <p:cNvPicPr>
            <a:picLocks noChangeAspect="1"/>
          </p:cNvPicPr>
          <p:nvPr/>
        </p:nvPicPr>
        <p:blipFill>
          <a:blip r:embed="rId4"/>
          <a:stretch>
            <a:fillRect/>
          </a:stretch>
        </p:blipFill>
        <p:spPr>
          <a:xfrm>
            <a:off x="5162070" y="4467271"/>
            <a:ext cx="1838261" cy="1838261"/>
          </a:xfrm>
          <a:prstGeom prst="ellipse">
            <a:avLst/>
          </a:prstGeom>
        </p:spPr>
      </p:pic>
      <p:pic>
        <p:nvPicPr>
          <p:cNvPr id="21" name="Picture 20">
            <a:extLst>
              <a:ext uri="{FF2B5EF4-FFF2-40B4-BE49-F238E27FC236}">
                <a16:creationId xmlns:a16="http://schemas.microsoft.com/office/drawing/2014/main" id="{16D35745-97F6-4932-8524-03A1E3462216}"/>
              </a:ext>
            </a:extLst>
          </p:cNvPr>
          <p:cNvPicPr>
            <a:picLocks noChangeAspect="1"/>
          </p:cNvPicPr>
          <p:nvPr/>
        </p:nvPicPr>
        <p:blipFill>
          <a:blip r:embed="rId5"/>
          <a:stretch>
            <a:fillRect/>
          </a:stretch>
        </p:blipFill>
        <p:spPr>
          <a:xfrm>
            <a:off x="168604" y="2754153"/>
            <a:ext cx="3620927" cy="660656"/>
          </a:xfrm>
          <a:prstGeom prst="rect">
            <a:avLst/>
          </a:prstGeom>
        </p:spPr>
      </p:pic>
      <p:pic>
        <p:nvPicPr>
          <p:cNvPr id="22" name="Picture 21">
            <a:extLst>
              <a:ext uri="{FF2B5EF4-FFF2-40B4-BE49-F238E27FC236}">
                <a16:creationId xmlns:a16="http://schemas.microsoft.com/office/drawing/2014/main" id="{CA42B6ED-FAFA-09AE-BFD2-AE23CB911A3F}"/>
              </a:ext>
            </a:extLst>
          </p:cNvPr>
          <p:cNvPicPr>
            <a:picLocks noChangeAspect="1"/>
          </p:cNvPicPr>
          <p:nvPr/>
        </p:nvPicPr>
        <p:blipFill>
          <a:blip r:embed="rId6"/>
          <a:srcRect r="5946"/>
          <a:stretch>
            <a:fillRect/>
          </a:stretch>
        </p:blipFill>
        <p:spPr>
          <a:xfrm>
            <a:off x="8538799" y="2754153"/>
            <a:ext cx="3361885" cy="660656"/>
          </a:xfrm>
          <a:prstGeom prst="rect">
            <a:avLst/>
          </a:prstGeom>
        </p:spPr>
      </p:pic>
      <p:pic>
        <p:nvPicPr>
          <p:cNvPr id="23" name="Picture 22">
            <a:extLst>
              <a:ext uri="{FF2B5EF4-FFF2-40B4-BE49-F238E27FC236}">
                <a16:creationId xmlns:a16="http://schemas.microsoft.com/office/drawing/2014/main" id="{E221ED00-94CA-F208-B2C0-8030A83A0D43}"/>
              </a:ext>
            </a:extLst>
          </p:cNvPr>
          <p:cNvPicPr>
            <a:picLocks noChangeAspect="1"/>
          </p:cNvPicPr>
          <p:nvPr/>
        </p:nvPicPr>
        <p:blipFill>
          <a:blip r:embed="rId7"/>
          <a:stretch>
            <a:fillRect/>
          </a:stretch>
        </p:blipFill>
        <p:spPr>
          <a:xfrm>
            <a:off x="8560244" y="4744113"/>
            <a:ext cx="2819695" cy="1284574"/>
          </a:xfrm>
          <a:prstGeom prst="rect">
            <a:avLst/>
          </a:prstGeom>
        </p:spPr>
      </p:pic>
      <p:pic>
        <p:nvPicPr>
          <p:cNvPr id="24" name="Picture 23">
            <a:extLst>
              <a:ext uri="{FF2B5EF4-FFF2-40B4-BE49-F238E27FC236}">
                <a16:creationId xmlns:a16="http://schemas.microsoft.com/office/drawing/2014/main" id="{E4FA5B82-CBD6-D14C-6FFD-E7360E05FF5A}"/>
              </a:ext>
            </a:extLst>
          </p:cNvPr>
          <p:cNvPicPr>
            <a:picLocks noChangeAspect="1"/>
          </p:cNvPicPr>
          <p:nvPr/>
        </p:nvPicPr>
        <p:blipFill>
          <a:blip r:embed="rId8"/>
          <a:stretch>
            <a:fillRect/>
          </a:stretch>
        </p:blipFill>
        <p:spPr>
          <a:xfrm>
            <a:off x="583663" y="4989154"/>
            <a:ext cx="2819696" cy="794493"/>
          </a:xfrm>
          <a:prstGeom prst="rect">
            <a:avLst/>
          </a:prstGeom>
        </p:spPr>
      </p:pic>
      <p:cxnSp>
        <p:nvCxnSpPr>
          <p:cNvPr id="25" name="Straight Arrow Connector 24">
            <a:extLst>
              <a:ext uri="{FF2B5EF4-FFF2-40B4-BE49-F238E27FC236}">
                <a16:creationId xmlns:a16="http://schemas.microsoft.com/office/drawing/2014/main" id="{EE894A97-CA93-5D83-5294-7803340CF2CC}"/>
              </a:ext>
            </a:extLst>
          </p:cNvPr>
          <p:cNvCxnSpPr>
            <a:stCxn id="19" idx="1"/>
          </p:cNvCxnSpPr>
          <p:nvPr/>
        </p:nvCxnSpPr>
        <p:spPr>
          <a:xfrm flipH="1" flipV="1">
            <a:off x="4126890" y="3082510"/>
            <a:ext cx="1035181" cy="1971"/>
          </a:xfrm>
          <a:prstGeom prst="straightConnector1">
            <a:avLst/>
          </a:prstGeom>
          <a:ln w="38100">
            <a:solidFill>
              <a:srgbClr val="9BEEF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797527-5540-7279-2651-4B615B91AF58}"/>
              </a:ext>
            </a:extLst>
          </p:cNvPr>
          <p:cNvCxnSpPr/>
          <p:nvPr/>
        </p:nvCxnSpPr>
        <p:spPr>
          <a:xfrm flipH="1" flipV="1">
            <a:off x="4126890" y="5386400"/>
            <a:ext cx="1035181" cy="1971"/>
          </a:xfrm>
          <a:prstGeom prst="straightConnector1">
            <a:avLst/>
          </a:prstGeom>
          <a:ln w="38100">
            <a:solidFill>
              <a:srgbClr val="9BEEFE"/>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3BA1E2B-08CA-7110-21D9-06B696954072}"/>
              </a:ext>
            </a:extLst>
          </p:cNvPr>
          <p:cNvCxnSpPr/>
          <p:nvPr/>
        </p:nvCxnSpPr>
        <p:spPr>
          <a:xfrm flipH="1" flipV="1">
            <a:off x="6989572" y="3080539"/>
            <a:ext cx="1035181" cy="1971"/>
          </a:xfrm>
          <a:prstGeom prst="straightConnector1">
            <a:avLst/>
          </a:prstGeom>
          <a:ln w="38100">
            <a:solidFill>
              <a:srgbClr val="9BEEFE"/>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CD7CE52-71FF-DBE9-A818-1AF482990B4E}"/>
              </a:ext>
            </a:extLst>
          </p:cNvPr>
          <p:cNvCxnSpPr/>
          <p:nvPr/>
        </p:nvCxnSpPr>
        <p:spPr>
          <a:xfrm flipH="1" flipV="1">
            <a:off x="6989573" y="5386400"/>
            <a:ext cx="1035181" cy="1971"/>
          </a:xfrm>
          <a:prstGeom prst="straightConnector1">
            <a:avLst/>
          </a:prstGeom>
          <a:ln w="38100">
            <a:solidFill>
              <a:srgbClr val="9BEEFE"/>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A57F818-7DE9-DACB-AE5A-48875E2992D4}"/>
              </a:ext>
            </a:extLst>
          </p:cNvPr>
          <p:cNvSpPr txBox="1"/>
          <p:nvPr/>
        </p:nvSpPr>
        <p:spPr>
          <a:xfrm>
            <a:off x="4517899" y="2601869"/>
            <a:ext cx="468129" cy="369332"/>
          </a:xfrm>
          <a:prstGeom prst="rect">
            <a:avLst/>
          </a:prstGeom>
          <a:noFill/>
        </p:spPr>
        <p:txBody>
          <a:bodyPr wrap="square" rtlCol="0">
            <a:spAutoFit/>
          </a:bodyPr>
          <a:lstStyle/>
          <a:p>
            <a:r>
              <a:rPr lang="en-NL">
                <a:solidFill>
                  <a:schemeClr val="accent2"/>
                </a:solidFill>
              </a:rPr>
              <a:t>JA</a:t>
            </a:r>
          </a:p>
        </p:txBody>
      </p:sp>
      <p:sp>
        <p:nvSpPr>
          <p:cNvPr id="30" name="TextBox 29">
            <a:extLst>
              <a:ext uri="{FF2B5EF4-FFF2-40B4-BE49-F238E27FC236}">
                <a16:creationId xmlns:a16="http://schemas.microsoft.com/office/drawing/2014/main" id="{FE9470D0-7FF8-55C8-4F7C-D7CBC2C7307F}"/>
              </a:ext>
            </a:extLst>
          </p:cNvPr>
          <p:cNvSpPr txBox="1"/>
          <p:nvPr/>
        </p:nvSpPr>
        <p:spPr>
          <a:xfrm>
            <a:off x="7176374" y="2601869"/>
            <a:ext cx="694177" cy="369332"/>
          </a:xfrm>
          <a:prstGeom prst="rect">
            <a:avLst/>
          </a:prstGeom>
          <a:noFill/>
        </p:spPr>
        <p:txBody>
          <a:bodyPr wrap="square" rtlCol="0">
            <a:spAutoFit/>
          </a:bodyPr>
          <a:lstStyle/>
          <a:p>
            <a:r>
              <a:rPr lang="en-NL" dirty="0">
                <a:solidFill>
                  <a:schemeClr val="accent2"/>
                </a:solidFill>
              </a:rPr>
              <a:t>NEE</a:t>
            </a:r>
          </a:p>
        </p:txBody>
      </p:sp>
      <p:sp>
        <p:nvSpPr>
          <p:cNvPr id="31" name="TextBox 30">
            <a:extLst>
              <a:ext uri="{FF2B5EF4-FFF2-40B4-BE49-F238E27FC236}">
                <a16:creationId xmlns:a16="http://schemas.microsoft.com/office/drawing/2014/main" id="{5174AE96-23A0-46FF-84E5-D1F32A37E361}"/>
              </a:ext>
            </a:extLst>
          </p:cNvPr>
          <p:cNvSpPr txBox="1"/>
          <p:nvPr/>
        </p:nvSpPr>
        <p:spPr>
          <a:xfrm>
            <a:off x="4517899" y="4887073"/>
            <a:ext cx="644170" cy="369332"/>
          </a:xfrm>
          <a:prstGeom prst="rect">
            <a:avLst/>
          </a:prstGeom>
          <a:noFill/>
        </p:spPr>
        <p:txBody>
          <a:bodyPr wrap="square" rtlCol="0">
            <a:spAutoFit/>
          </a:bodyPr>
          <a:lstStyle/>
          <a:p>
            <a:r>
              <a:rPr lang="en-NL">
                <a:solidFill>
                  <a:schemeClr val="accent2"/>
                </a:solidFill>
              </a:rPr>
              <a:t>NEE</a:t>
            </a:r>
          </a:p>
        </p:txBody>
      </p:sp>
      <p:sp>
        <p:nvSpPr>
          <p:cNvPr id="32" name="TextBox 31">
            <a:extLst>
              <a:ext uri="{FF2B5EF4-FFF2-40B4-BE49-F238E27FC236}">
                <a16:creationId xmlns:a16="http://schemas.microsoft.com/office/drawing/2014/main" id="{45D470FA-C78E-7D49-3EC4-81CB8938BDCB}"/>
              </a:ext>
            </a:extLst>
          </p:cNvPr>
          <p:cNvSpPr txBox="1"/>
          <p:nvPr/>
        </p:nvSpPr>
        <p:spPr>
          <a:xfrm>
            <a:off x="7176374" y="4887073"/>
            <a:ext cx="694177" cy="369332"/>
          </a:xfrm>
          <a:prstGeom prst="rect">
            <a:avLst/>
          </a:prstGeom>
          <a:noFill/>
        </p:spPr>
        <p:txBody>
          <a:bodyPr wrap="square" rtlCol="0">
            <a:spAutoFit/>
          </a:bodyPr>
          <a:lstStyle/>
          <a:p>
            <a:r>
              <a:rPr lang="en-NL">
                <a:solidFill>
                  <a:schemeClr val="accent2"/>
                </a:solidFill>
              </a:rPr>
              <a:t>JA</a:t>
            </a:r>
          </a:p>
        </p:txBody>
      </p:sp>
      <p:sp>
        <p:nvSpPr>
          <p:cNvPr id="4" name="Tijdelijke aanduiding voor dianummer 3">
            <a:extLst>
              <a:ext uri="{FF2B5EF4-FFF2-40B4-BE49-F238E27FC236}">
                <a16:creationId xmlns:a16="http://schemas.microsoft.com/office/drawing/2014/main" id="{5CC8602F-8BFB-85A3-1417-D1291F52A522}"/>
              </a:ext>
            </a:extLst>
          </p:cNvPr>
          <p:cNvSpPr>
            <a:spLocks noGrp="1"/>
          </p:cNvSpPr>
          <p:nvPr>
            <p:ph type="sldNum" sz="quarter" idx="12"/>
          </p:nvPr>
        </p:nvSpPr>
        <p:spPr/>
        <p:txBody>
          <a:bodyPr/>
          <a:lstStyle/>
          <a:p>
            <a:fld id="{74D7B23A-AFD9-6341-9C14-C1BDBC70DD3B}" type="slidenum">
              <a:rPr lang="nl-NL" smtClean="0"/>
              <a:pPr/>
              <a:t>11</a:t>
            </a:fld>
            <a:endParaRPr lang="nl-NL"/>
          </a:p>
        </p:txBody>
      </p:sp>
    </p:spTree>
    <p:extLst>
      <p:ext uri="{BB962C8B-B14F-4D97-AF65-F5344CB8AC3E}">
        <p14:creationId xmlns:p14="http://schemas.microsoft.com/office/powerpoint/2010/main" val="102611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6AAB06E-27B0-34ED-E203-6BC5713EA7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B14964-3509-0F47-1A6E-E66AA5DE3880}"/>
              </a:ext>
            </a:extLst>
          </p:cNvPr>
          <p:cNvPicPr>
            <a:picLocks noChangeAspect="1"/>
          </p:cNvPicPr>
          <p:nvPr/>
        </p:nvPicPr>
        <p:blipFill>
          <a:blip r:embed="rId3"/>
          <a:stretch>
            <a:fillRect/>
          </a:stretch>
        </p:blipFill>
        <p:spPr>
          <a:xfrm>
            <a:off x="1399022" y="479363"/>
            <a:ext cx="8405377" cy="5434876"/>
          </a:xfrm>
          <a:prstGeom prst="rect">
            <a:avLst/>
          </a:prstGeom>
        </p:spPr>
      </p:pic>
      <p:sp>
        <p:nvSpPr>
          <p:cNvPr id="6" name="Tekstvak 5">
            <a:extLst>
              <a:ext uri="{FF2B5EF4-FFF2-40B4-BE49-F238E27FC236}">
                <a16:creationId xmlns:a16="http://schemas.microsoft.com/office/drawing/2014/main" id="{32ADBD74-19D5-A3AA-676F-C90EAC547EF9}"/>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De assen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4" name="Tijdelijke aanduiding voor dianummer 3">
            <a:extLst>
              <a:ext uri="{FF2B5EF4-FFF2-40B4-BE49-F238E27FC236}">
                <a16:creationId xmlns:a16="http://schemas.microsoft.com/office/drawing/2014/main" id="{40DA286B-8142-EFD4-A752-FB84A34A9CFC}"/>
              </a:ext>
            </a:extLst>
          </p:cNvPr>
          <p:cNvSpPr>
            <a:spLocks noGrp="1"/>
          </p:cNvSpPr>
          <p:nvPr>
            <p:ph type="sldNum" sz="quarter" idx="12"/>
          </p:nvPr>
        </p:nvSpPr>
        <p:spPr/>
        <p:txBody>
          <a:bodyPr/>
          <a:lstStyle/>
          <a:p>
            <a:fld id="{74D7B23A-AFD9-6341-9C14-C1BDBC70DD3B}" type="slidenum">
              <a:rPr lang="nl-NL" smtClean="0"/>
              <a:pPr/>
              <a:t>12</a:t>
            </a:fld>
            <a:endParaRPr lang="nl-NL"/>
          </a:p>
        </p:txBody>
      </p:sp>
    </p:spTree>
    <p:extLst>
      <p:ext uri="{BB962C8B-B14F-4D97-AF65-F5344CB8AC3E}">
        <p14:creationId xmlns:p14="http://schemas.microsoft.com/office/powerpoint/2010/main" val="178899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8DFD482-4137-04CA-C795-2BEF39D170F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59B9474-2837-0800-1D48-242C8688A5C1}"/>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38BA"/>
                </a:solidFill>
                <a:latin typeface="Tisa Offc Serif Pro" panose="02010504030101020102" pitchFamily="2" charset="0"/>
              </a:rPr>
              <a:t>5</a:t>
            </a: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 Toekomstscenario’s</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3" name="Tekstvak 8">
            <a:extLst>
              <a:ext uri="{FF2B5EF4-FFF2-40B4-BE49-F238E27FC236}">
                <a16:creationId xmlns:a16="http://schemas.microsoft.com/office/drawing/2014/main" id="{F00D3DA5-EFAF-5A5C-D30C-E5C99AF49307}"/>
              </a:ext>
            </a:extLst>
          </p:cNvPr>
          <p:cNvSpPr txBox="1"/>
          <p:nvPr/>
        </p:nvSpPr>
        <p:spPr>
          <a:xfrm>
            <a:off x="587078" y="1952408"/>
            <a:ext cx="10975001" cy="3477875"/>
          </a:xfrm>
          <a:prstGeom prst="rect">
            <a:avLst/>
          </a:prstGeom>
          <a:noFill/>
        </p:spPr>
        <p:txBody>
          <a:bodyPr wrap="square">
            <a:spAutoFit/>
          </a:bodyPr>
          <a:lstStyle/>
          <a:p>
            <a:pPr>
              <a:spcAft>
                <a:spcPts val="1200"/>
              </a:spcAft>
              <a:defRPr/>
            </a:pP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Vier radicale maar mogelijke toekomstbeelden ontstaan door in ieder van de vier kwadranten te analyseren hoe de onzekere en zekere trends leiden tot een coherent beeld van Joods Nederland in 2036.</a:t>
            </a:r>
            <a:r>
              <a:rPr lang="nl-NL" dirty="0">
                <a:solidFill>
                  <a:prstClr val="black"/>
                </a:solidFill>
                <a:latin typeface="Arial Nova Light" panose="020B0304020202020204" pitchFamily="34" charset="0"/>
              </a:rPr>
              <a:t> </a:t>
            </a:r>
          </a:p>
          <a:p>
            <a:pPr>
              <a:spcAft>
                <a:spcPts val="1200"/>
              </a:spcAft>
              <a:defRPr/>
            </a:pP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Doel van de toekomstscenario’s is </a:t>
            </a:r>
            <a:r>
              <a:rPr kumimoji="0" lang="nl-NL" i="0" u="sng"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niet</a:t>
            </a: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om het meest wenselijke of waarschijnlijke beeld te geven.</a:t>
            </a:r>
          </a:p>
          <a:p>
            <a:pPr marR="0" lvl="0" algn="l" defTabSz="914400" rtl="0" eaLnBrk="1" fontAlgn="auto" latinLnBrk="0" hangingPunct="1">
              <a:lnSpc>
                <a:spcPct val="100000"/>
              </a:lnSpc>
              <a:spcBef>
                <a:spcPts val="0"/>
              </a:spcBef>
              <a:spcAft>
                <a:spcPts val="1200"/>
              </a:spcAft>
              <a:buClrTx/>
              <a:buSzTx/>
              <a:tabLst/>
              <a:defRPr/>
            </a:pP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Doel is </a:t>
            </a:r>
            <a:r>
              <a:rPr kumimoji="0" lang="nl-NL" i="0" u="sng"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wel</a:t>
            </a: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om systematisch te doordenken hoe de toekomst eruit </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kan</a:t>
            </a:r>
            <a:r>
              <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zien, zodat je je ertoe kan verhouden en op voorbereid kan zijn.</a:t>
            </a:r>
          </a:p>
          <a:p>
            <a:pPr marR="0" lvl="0" algn="l" defTabSz="914400" rtl="0" eaLnBrk="1" fontAlgn="auto" latinLnBrk="0" hangingPunct="1">
              <a:lnSpc>
                <a:spcPct val="100000"/>
              </a:lnSpc>
              <a:spcBef>
                <a:spcPts val="0"/>
              </a:spcBef>
              <a:spcAft>
                <a:spcPts val="1200"/>
              </a:spcAft>
              <a:buClrTx/>
              <a:buSzTx/>
              <a:tabLst/>
              <a:defRPr/>
            </a:pPr>
            <a:r>
              <a:rPr lang="nl-NL" dirty="0">
                <a:solidFill>
                  <a:prstClr val="black"/>
                </a:solidFill>
                <a:latin typeface="Arial Nova Light" panose="020B0304020202020204" pitchFamily="34" charset="0"/>
              </a:rPr>
              <a:t>Voor ieder van de kwadranten (werelden) is hierna verwoord hoe een mogelijk voorstelbare toekomst er op verschillende onderdelen uit kan zien. </a:t>
            </a:r>
          </a:p>
          <a:p>
            <a:pPr marR="0" lvl="0" algn="l" defTabSz="914400" rtl="0" eaLnBrk="1" fontAlgn="auto" latinLnBrk="0" hangingPunct="1">
              <a:lnSpc>
                <a:spcPct val="100000"/>
              </a:lnSpc>
              <a:spcBef>
                <a:spcPts val="0"/>
              </a:spcBef>
              <a:spcAft>
                <a:spcPts val="1200"/>
              </a:spcAft>
              <a:buClrTx/>
              <a:buSzTx/>
              <a:tabLst/>
              <a:defRPr/>
            </a:pPr>
            <a:r>
              <a:rPr lang="nl-NL" dirty="0">
                <a:solidFill>
                  <a:prstClr val="black"/>
                </a:solidFill>
                <a:latin typeface="Arial Nova Light" panose="020B0304020202020204" pitchFamily="34" charset="0"/>
              </a:rPr>
              <a:t>Tot slot is voor alle vier de werelden een overzicht gemaakt van de belangrijkste thema’s en hoe die thema’s eruit zien in de verschillende toekomstbeelden, zodat een makkelijke vergelijking tussen de werelden mogelijk is.</a:t>
            </a:r>
            <a:endPar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4" name="Tijdelijke aanduiding voor dianummer 3">
            <a:extLst>
              <a:ext uri="{FF2B5EF4-FFF2-40B4-BE49-F238E27FC236}">
                <a16:creationId xmlns:a16="http://schemas.microsoft.com/office/drawing/2014/main" id="{233F57D9-2E53-37EC-F2B8-B7CF1A4C5A23}"/>
              </a:ext>
            </a:extLst>
          </p:cNvPr>
          <p:cNvSpPr>
            <a:spLocks noGrp="1"/>
          </p:cNvSpPr>
          <p:nvPr>
            <p:ph type="sldNum" sz="quarter" idx="12"/>
          </p:nvPr>
        </p:nvSpPr>
        <p:spPr/>
        <p:txBody>
          <a:bodyPr/>
          <a:lstStyle/>
          <a:p>
            <a:fld id="{74D7B23A-AFD9-6341-9C14-C1BDBC70DD3B}" type="slidenum">
              <a:rPr lang="nl-NL" smtClean="0"/>
              <a:pPr/>
              <a:t>13</a:t>
            </a:fld>
            <a:endParaRPr lang="nl-NL"/>
          </a:p>
        </p:txBody>
      </p:sp>
    </p:spTree>
    <p:extLst>
      <p:ext uri="{BB962C8B-B14F-4D97-AF65-F5344CB8AC3E}">
        <p14:creationId xmlns:p14="http://schemas.microsoft.com/office/powerpoint/2010/main" val="229348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6BE71F5-CED1-56BC-BF26-CE5DB93E5FD2}"/>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0A50A69-4154-1B79-FAF2-FAC515EE60DF}"/>
              </a:ext>
            </a:extLst>
          </p:cNvPr>
          <p:cNvSpPr txBox="1"/>
          <p:nvPr/>
        </p:nvSpPr>
        <p:spPr>
          <a:xfrm>
            <a:off x="250356" y="58701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800" b="1" dirty="0">
                <a:solidFill>
                  <a:srgbClr val="0094DB"/>
                </a:solidFill>
                <a:latin typeface="Tisa Offc Serif Pro" panose="02010504030101020102" pitchFamily="2" charset="0"/>
              </a:rPr>
              <a:t>1. Dubbelleven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7" name="Picture 6">
            <a:extLst>
              <a:ext uri="{FF2B5EF4-FFF2-40B4-BE49-F238E27FC236}">
                <a16:creationId xmlns:a16="http://schemas.microsoft.com/office/drawing/2014/main" id="{D928FBB3-3AF9-7CC3-746B-FB1A6D2C6582}"/>
              </a:ext>
            </a:extLst>
          </p:cNvPr>
          <p:cNvPicPr>
            <a:picLocks noChangeAspect="1"/>
          </p:cNvPicPr>
          <p:nvPr/>
        </p:nvPicPr>
        <p:blipFill>
          <a:blip r:embed="rId3"/>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4893B57E-A975-AB6E-6C2E-A705D9847E84}"/>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8">
            <a:extLst>
              <a:ext uri="{FF2B5EF4-FFF2-40B4-BE49-F238E27FC236}">
                <a16:creationId xmlns:a16="http://schemas.microsoft.com/office/drawing/2014/main" id="{5B001111-A858-329D-86DA-1094741640F6}"/>
              </a:ext>
            </a:extLst>
          </p:cNvPr>
          <p:cNvSpPr txBox="1"/>
          <p:nvPr/>
        </p:nvSpPr>
        <p:spPr>
          <a:xfrm>
            <a:off x="364656" y="1930535"/>
            <a:ext cx="11312994" cy="394467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merendeel van de Joden leeft een soort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dubbelleven</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het rijke en gearticuleerde Joods leven onderling is niet zichtbaar naar de buitenwereld toe/ wordt verhuld als men daarbuiten treedt.</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Verschil mag er zijn binnen de Joodse gemeenschap. Er is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acceptatie van verscheidenheid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van standpunten. Dat betekent dat ook het gesprek over het Israëlisch regeringsbeleid onderling gevoerd worden, resp. niet leidt tot versplintering.</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verscheidenheid van de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Joodse gemeenschap</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wordt niet gezien of herkend door de Nederlandse samenleving. Mensen die kritisch op Israël zijn maken geen onderscheid tussen Nederlandse Joden en het Israëlisch regeringsbeleid. Voor Joden die kritisch zijn op het Israëlisch regeringsbeleid levert dit een ongemakkelijke positie op. </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Binnen de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Nederlandse samenleving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is er geen aandacht of erkenning voor Joods leven in Nederland - los van de ingegraven posities over het Israëlisch regeringsbeleid.</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Zichtbaar Joods-zijn in de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publieke ruimte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is niet zonder risico's. Tegelijkertijd slaat de druk van buiten niet niet naar binnen.</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 reactie op de dreiging van buiten en de vijandige houding van de Nederlandse samenleving ten opzichte van Joden, zoeken Joden verbinding onderling.</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Er is sprake van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intensieve samenwerking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tussen Joodse organisaties als gevolg van a) het wegvallen van publieke middelen (noodzaak), b) toegenomen behoefte aan elkaar helpen als gevolg van gevoelens van onveiligheid bij Joden en de toegenomen intolerantie ten opzichte van Joden in de Nederlandse samenleving.</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herdenking van de </a:t>
            </a:r>
            <a:r>
              <a:rPr kumimoji="0" lang="nl-NL" sz="900"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Shoa</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vindt met name binnen de Joodse organisaties plaats. Daarbuiten is de herinneringscultuur verbreed en maakt de </a:t>
            </a:r>
            <a:r>
              <a:rPr kumimoji="0" lang="nl-NL" sz="900"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Shoa</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daar nog maar een klein onderdeel vanuit. </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merendeel van Joden met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niet-Joodse partner geeft geen of zeer beperkt</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invulling aan hun Joods leven. Hun niet-Joodse partner levert hier ook geen actieve bijdrage aan, waardoor hun kinderen bijna geen kennis en ervaring opbouwen. </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Joden trekken hun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niet-Joodse partner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Joodse wereld in. Voldoende Joodse organisaties staan open voor hun betrokkenheid. Respectievelijk de niet-Joodse partner is begripvol/medewerkend in de behoeften van hun partner om uitdrukking te geven aan Joods leven. Hetzelfde geldt voor mensen met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Joodse vader</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Het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uitblijven van publieke middelen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wordt goeddeels ondervangen door grote betrokkenheid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en inzet in natura </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van Joden voor Joodse organisaties. Dit is in belangrijke mate de succesfactor voor het behoudt en vergroten van de diversiteit in Joods Nederland.</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Israëli</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zijn geïntegreerd in Joods Nederland, via de kinderen maar ook door de externe druk vanuit de Nederlandse samenleving die geen onderscheid maakt tussen het beleid van Israel en Joden/Jodendom. Dit laatste leidt bij Israëli tot heimwee en de zoektocht naar een plek om je thuis te voelen. Het brede palet aan Joodse (informele) organisaties voorziet in die behoefte (ook voor de seculiere Israëli).</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Een groot deel van de Joden kiest bewust voor een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verregaande verbondenheid</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aan Joods leven. Dit geldt ook voor mensen met een Joodse vader en grootouders. De invulling die zij geven aan hun Joodse identiteit omvat meer dan op geijkte momenten thuis het volgen van de rituelen: naar sjoel gaan, verdieping van kennis en zich inzetten voor organisaties zijn een belangrijk onderdeel in het beleven van het Jodendom.</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Joodse </a:t>
            </a:r>
            <a:r>
              <a:rPr kumimoji="0" lang="nl-NL" sz="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ouderen</a:t>
            </a:r>
            <a:r>
              <a:rPr kumimoji="0" lang="nl-NL" sz="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hebben behoefte aan verbinding en een veilige Joodse zorgomgeving, maar hierin wordt nauwelijks voorzien vanwege beperkte middelen en geen urgentie bij de NL overheid. De kapitaalkrachtige Joodse ouderen organiseren dit op kleine schaal voor zichzelf. De minder kapitaalkrachtige Joodse ouderen wenden zich tot Joodse organisaties die op basis van vrijwilligerswerk hier enigszins in kunnen voorzien.</a:t>
            </a:r>
          </a:p>
        </p:txBody>
      </p:sp>
      <p:pic>
        <p:nvPicPr>
          <p:cNvPr id="12" name="Picture 11">
            <a:extLst>
              <a:ext uri="{FF2B5EF4-FFF2-40B4-BE49-F238E27FC236}">
                <a16:creationId xmlns:a16="http://schemas.microsoft.com/office/drawing/2014/main" id="{2C334F66-4475-203E-CCA1-73C8C209F25C}"/>
              </a:ext>
            </a:extLst>
          </p:cNvPr>
          <p:cNvPicPr>
            <a:picLocks noChangeAspect="1"/>
          </p:cNvPicPr>
          <p:nvPr/>
        </p:nvPicPr>
        <p:blipFill>
          <a:blip r:embed="rId3"/>
          <a:stretch>
            <a:fillRect/>
          </a:stretch>
        </p:blipFill>
        <p:spPr>
          <a:xfrm>
            <a:off x="9297485" y="147673"/>
            <a:ext cx="2644160" cy="1709701"/>
          </a:xfrm>
          <a:prstGeom prst="rect">
            <a:avLst/>
          </a:prstGeom>
        </p:spPr>
      </p:pic>
      <p:sp>
        <p:nvSpPr>
          <p:cNvPr id="13" name="Rectangle 12">
            <a:extLst>
              <a:ext uri="{FF2B5EF4-FFF2-40B4-BE49-F238E27FC236}">
                <a16:creationId xmlns:a16="http://schemas.microsoft.com/office/drawing/2014/main" id="{FE282329-EFEB-9ED1-D5A2-D60F00F572DB}"/>
              </a:ext>
            </a:extLst>
          </p:cNvPr>
          <p:cNvSpPr/>
          <p:nvPr/>
        </p:nvSpPr>
        <p:spPr>
          <a:xfrm>
            <a:off x="9281927" y="252091"/>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1</a:t>
            </a:r>
          </a:p>
        </p:txBody>
      </p:sp>
      <p:sp>
        <p:nvSpPr>
          <p:cNvPr id="3" name="Tijdelijke aanduiding voor dianummer 2">
            <a:extLst>
              <a:ext uri="{FF2B5EF4-FFF2-40B4-BE49-F238E27FC236}">
                <a16:creationId xmlns:a16="http://schemas.microsoft.com/office/drawing/2014/main" id="{349E10A5-DCE5-5A51-3F1F-89BF320C9C62}"/>
              </a:ext>
            </a:extLst>
          </p:cNvPr>
          <p:cNvSpPr>
            <a:spLocks noGrp="1"/>
          </p:cNvSpPr>
          <p:nvPr>
            <p:ph type="sldNum" sz="quarter" idx="12"/>
          </p:nvPr>
        </p:nvSpPr>
        <p:spPr/>
        <p:txBody>
          <a:bodyPr/>
          <a:lstStyle/>
          <a:p>
            <a:fld id="{74D7B23A-AFD9-6341-9C14-C1BDBC70DD3B}" type="slidenum">
              <a:rPr lang="nl-NL" smtClean="0"/>
              <a:pPr/>
              <a:t>14</a:t>
            </a:fld>
            <a:endParaRPr lang="nl-NL"/>
          </a:p>
        </p:txBody>
      </p:sp>
    </p:spTree>
    <p:extLst>
      <p:ext uri="{BB962C8B-B14F-4D97-AF65-F5344CB8AC3E}">
        <p14:creationId xmlns:p14="http://schemas.microsoft.com/office/powerpoint/2010/main" val="255467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201655D-BE70-69F9-359A-A675D9C6B1D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224BF58D-C371-EE8D-E6A8-408B25D6BFD9}"/>
              </a:ext>
            </a:extLst>
          </p:cNvPr>
          <p:cNvSpPr txBox="1"/>
          <p:nvPr/>
        </p:nvSpPr>
        <p:spPr>
          <a:xfrm>
            <a:off x="250356" y="615589"/>
            <a:ext cx="9722319" cy="800219"/>
          </a:xfrm>
          <a:prstGeom prst="rect">
            <a:avLst/>
          </a:prstGeom>
          <a:noFill/>
        </p:spPr>
        <p:txBody>
          <a:bodyPr wrap="square" rtlCol="0">
            <a:spAutoFit/>
          </a:bodyPr>
          <a:lstStyle/>
          <a:p>
            <a:pPr>
              <a:defRPr/>
            </a:pPr>
            <a:r>
              <a:rPr lang="nl-NL" sz="4600" b="1" dirty="0">
                <a:solidFill>
                  <a:srgbClr val="0094DB"/>
                </a:solidFill>
                <a:latin typeface="Tisa Offc Serif Pro" panose="02010504030101020102" pitchFamily="2" charset="0"/>
              </a:rPr>
              <a:t>2. </a:t>
            </a:r>
            <a:r>
              <a:rPr lang="nl-NL" sz="4600" b="1" dirty="0" err="1">
                <a:solidFill>
                  <a:srgbClr val="0094DB"/>
                </a:solidFill>
                <a:latin typeface="Tisa Offc Serif Pro" panose="02010504030101020102" pitchFamily="2" charset="0"/>
              </a:rPr>
              <a:t>Makom</a:t>
            </a:r>
            <a:r>
              <a:rPr lang="nl-NL" sz="4600" b="1" dirty="0">
                <a:solidFill>
                  <a:srgbClr val="0094DB"/>
                </a:solidFill>
                <a:latin typeface="Tisa Offc Serif Pro" panose="02010504030101020102" pitchFamily="2" charset="0"/>
              </a:rPr>
              <a:t> – Vieren &amp; laten zien</a:t>
            </a:r>
          </a:p>
        </p:txBody>
      </p:sp>
      <p:pic>
        <p:nvPicPr>
          <p:cNvPr id="7" name="Picture 6">
            <a:extLst>
              <a:ext uri="{FF2B5EF4-FFF2-40B4-BE49-F238E27FC236}">
                <a16:creationId xmlns:a16="http://schemas.microsoft.com/office/drawing/2014/main" id="{254C8C1A-17A2-8F2E-DF7A-942F9EA439EC}"/>
              </a:ext>
            </a:extLst>
          </p:cNvPr>
          <p:cNvPicPr>
            <a:picLocks noChangeAspect="1"/>
          </p:cNvPicPr>
          <p:nvPr/>
        </p:nvPicPr>
        <p:blipFill>
          <a:blip r:embed="rId3"/>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EB225859-F8A5-7A77-37F4-933439001E04}"/>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0C5C8E02-3C8C-BB1F-7131-DADDA3D5AA5E}"/>
              </a:ext>
            </a:extLst>
          </p:cNvPr>
          <p:cNvPicPr>
            <a:picLocks noChangeAspect="1"/>
          </p:cNvPicPr>
          <p:nvPr/>
        </p:nvPicPr>
        <p:blipFill>
          <a:blip r:embed="rId3"/>
          <a:stretch>
            <a:fillRect/>
          </a:stretch>
        </p:blipFill>
        <p:spPr>
          <a:xfrm>
            <a:off x="9297485" y="147673"/>
            <a:ext cx="2644160" cy="1709701"/>
          </a:xfrm>
          <a:prstGeom prst="rect">
            <a:avLst/>
          </a:prstGeom>
        </p:spPr>
      </p:pic>
      <p:sp>
        <p:nvSpPr>
          <p:cNvPr id="3" name="Rectangle 2">
            <a:extLst>
              <a:ext uri="{FF2B5EF4-FFF2-40B4-BE49-F238E27FC236}">
                <a16:creationId xmlns:a16="http://schemas.microsoft.com/office/drawing/2014/main" id="{8A54935D-1744-B47F-4FA0-4F2D041378DC}"/>
              </a:ext>
            </a:extLst>
          </p:cNvPr>
          <p:cNvSpPr/>
          <p:nvPr/>
        </p:nvSpPr>
        <p:spPr>
          <a:xfrm>
            <a:off x="10769699" y="253664"/>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2</a:t>
            </a:r>
          </a:p>
        </p:txBody>
      </p:sp>
      <p:sp>
        <p:nvSpPr>
          <p:cNvPr id="4" name="Tekstvak 8">
            <a:extLst>
              <a:ext uri="{FF2B5EF4-FFF2-40B4-BE49-F238E27FC236}">
                <a16:creationId xmlns:a16="http://schemas.microsoft.com/office/drawing/2014/main" id="{DF729206-2FF1-F3AD-EAEC-374324D13FD5}"/>
              </a:ext>
            </a:extLst>
          </p:cNvPr>
          <p:cNvSpPr txBox="1"/>
          <p:nvPr/>
        </p:nvSpPr>
        <p:spPr>
          <a:xfrm>
            <a:off x="317031" y="1930535"/>
            <a:ext cx="11312994" cy="4314001"/>
          </a:xfrm>
          <a:prstGeom prst="rect">
            <a:avLst/>
          </a:prstGeom>
          <a:noFill/>
        </p:spPr>
        <p:txBody>
          <a:bodyPr wrap="square">
            <a:spAutoFit/>
          </a:bodyPr>
          <a:lstStyle/>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Verschil mag er zijn: Er is </a:t>
            </a:r>
            <a:r>
              <a:rPr lang="nl-NL" sz="1050" b="1" dirty="0">
                <a:solidFill>
                  <a:prstClr val="black"/>
                </a:solidFill>
                <a:latin typeface="Arial Nova Light" panose="020B0304020202020204" pitchFamily="34" charset="0"/>
              </a:rPr>
              <a:t>acceptatie van verschil </a:t>
            </a:r>
            <a:r>
              <a:rPr lang="nl-NL" sz="1050" dirty="0">
                <a:solidFill>
                  <a:prstClr val="black"/>
                </a:solidFill>
                <a:latin typeface="Arial Nova Light" panose="020B0304020202020204" pitchFamily="34" charset="0"/>
              </a:rPr>
              <a:t>binnen de Joodse gemeenschap. Er is ruimte voor een intern debat waarbij sterk verschillende meningen botsen, zonder dat daarmee de onderlinge verbondenheid ter discussie staat. De verscheidenheid van de Joodse gemeenschap wordt ook gezien en herkend door de Nederlandse samenleving.</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Een </a:t>
            </a:r>
            <a:r>
              <a:rPr lang="nl-NL" sz="1050" b="1" dirty="0">
                <a:solidFill>
                  <a:prstClr val="black"/>
                </a:solidFill>
                <a:latin typeface="Arial Nova Light" panose="020B0304020202020204" pitchFamily="34" charset="0"/>
              </a:rPr>
              <a:t>potpourri van verschillende Joodse groepen </a:t>
            </a:r>
            <a:r>
              <a:rPr lang="nl-NL" sz="1050" dirty="0">
                <a:solidFill>
                  <a:prstClr val="black"/>
                </a:solidFill>
                <a:latin typeface="Arial Nova Light" panose="020B0304020202020204" pitchFamily="34" charset="0"/>
              </a:rPr>
              <a:t>maken - gelijk geschikt - onderdeel uit van het Nederlandse straatbeeld.</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Er is sprake van een </a:t>
            </a:r>
            <a:r>
              <a:rPr lang="nl-NL" sz="1050" b="1" dirty="0">
                <a:solidFill>
                  <a:prstClr val="black"/>
                </a:solidFill>
                <a:latin typeface="Arial Nova Light" panose="020B0304020202020204" pitchFamily="34" charset="0"/>
              </a:rPr>
              <a:t>bloeiend Joods Nederland </a:t>
            </a:r>
            <a:r>
              <a:rPr lang="nl-NL" sz="1050" dirty="0">
                <a:solidFill>
                  <a:prstClr val="black"/>
                </a:solidFill>
                <a:latin typeface="Arial Nova Light" panose="020B0304020202020204" pitchFamily="34" charset="0"/>
              </a:rPr>
              <a:t>en er is ruimte in de maatschappij voor zichtbaar (positief) Joods leven. Mensen met een </a:t>
            </a:r>
            <a:r>
              <a:rPr lang="nl-NL" sz="1050" b="1" dirty="0">
                <a:solidFill>
                  <a:prstClr val="black"/>
                </a:solidFill>
                <a:latin typeface="Arial Nova Light" panose="020B0304020202020204" pitchFamily="34" charset="0"/>
              </a:rPr>
              <a:t>Joodse vader </a:t>
            </a:r>
            <a:r>
              <a:rPr lang="nl-NL" sz="1050" dirty="0">
                <a:solidFill>
                  <a:prstClr val="black"/>
                </a:solidFill>
                <a:latin typeface="Arial Nova Light" panose="020B0304020202020204" pitchFamily="34" charset="0"/>
              </a:rPr>
              <a:t>worden in delen van de Joodse gemeenschap welkom geheten en vinden daar hun plek.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merendeel van Joden met een </a:t>
            </a:r>
            <a:r>
              <a:rPr lang="nl-NL" sz="1050" b="1" dirty="0">
                <a:solidFill>
                  <a:prstClr val="black"/>
                </a:solidFill>
                <a:latin typeface="Arial Nova Light" panose="020B0304020202020204" pitchFamily="34" charset="0"/>
              </a:rPr>
              <a:t>niet-Joodse partner geeft invulling aan hun Joods leven</a:t>
            </a:r>
            <a:r>
              <a:rPr lang="nl-NL" sz="1050" dirty="0">
                <a:solidFill>
                  <a:prstClr val="black"/>
                </a:solidFill>
                <a:latin typeface="Arial Nova Light" panose="020B0304020202020204" pitchFamily="34" charset="0"/>
              </a:rPr>
              <a:t>. Hun niet-Joodse partner levert hier ook een actieve bijdrage aan, waardoor hun kinderen kennis en ervaring opbouwen. </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Jonge generaties zijn betrokken </a:t>
            </a:r>
            <a:r>
              <a:rPr lang="nl-NL" sz="1050" dirty="0">
                <a:solidFill>
                  <a:prstClr val="black"/>
                </a:solidFill>
                <a:latin typeface="Arial Nova Light" panose="020B0304020202020204" pitchFamily="34" charset="0"/>
              </a:rPr>
              <a:t>en dragen (financieel en in natura) bij aan Joodse organisaties. Andersom levert dit hen op dat ze over de basiskennis en vaardigheden beschikken om een actief Joods leven te leiden en de tradities en gebruiken door te geven aan volgende generaties.</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Joodse ouderen </a:t>
            </a:r>
            <a:r>
              <a:rPr lang="nl-NL" sz="1050" dirty="0">
                <a:solidFill>
                  <a:prstClr val="black"/>
                </a:solidFill>
                <a:latin typeface="Arial Nova Light" panose="020B0304020202020204" pitchFamily="34" charset="0"/>
              </a:rPr>
              <a:t>kunnen gemakkelijk zorg regelen; deels door hulp vanuit de gemeenschap in natura, deels door beschikbare fondsen.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Joodse organisaties en individuen maken </a:t>
            </a:r>
            <a:r>
              <a:rPr lang="nl-NL" sz="1050" b="1" dirty="0">
                <a:solidFill>
                  <a:prstClr val="black"/>
                </a:solidFill>
                <a:latin typeface="Arial Nova Light" panose="020B0304020202020204" pitchFamily="34" charset="0"/>
              </a:rPr>
              <a:t>slim gebruik van online middelen </a:t>
            </a:r>
            <a:r>
              <a:rPr lang="nl-NL" sz="1050" dirty="0">
                <a:solidFill>
                  <a:prstClr val="black"/>
                </a:solidFill>
                <a:latin typeface="Arial Nova Light" panose="020B0304020202020204" pitchFamily="34" charset="0"/>
              </a:rPr>
              <a:t>om snel, goedkoop en makkelijk kennis te delen en elkaar te ontmoeten</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Israëli zijn geïntegreerd </a:t>
            </a:r>
            <a:r>
              <a:rPr lang="nl-NL" sz="1050" dirty="0">
                <a:solidFill>
                  <a:prstClr val="black"/>
                </a:solidFill>
                <a:latin typeface="Arial Nova Light" panose="020B0304020202020204" pitchFamily="34" charset="0"/>
              </a:rPr>
              <a:t>in Joods Nederland en dragen bij aan Joodse organisaties en nemen posities in. Er wordt gebruik gemaakt van hun kennis over het Jodendom (wat ook betekent dat Israëli hier deels hun stempel op drukken)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Herinnering van de </a:t>
            </a:r>
            <a:r>
              <a:rPr lang="nl-NL" sz="1050" b="1" dirty="0" err="1">
                <a:solidFill>
                  <a:prstClr val="black"/>
                </a:solidFill>
                <a:latin typeface="Arial Nova Light" panose="020B0304020202020204" pitchFamily="34" charset="0"/>
              </a:rPr>
              <a:t>Shoa</a:t>
            </a:r>
            <a:r>
              <a:rPr lang="nl-NL" sz="1050" b="1" dirty="0">
                <a:solidFill>
                  <a:prstClr val="black"/>
                </a:solidFill>
                <a:latin typeface="Arial Nova Light" panose="020B0304020202020204" pitchFamily="34" charset="0"/>
              </a:rPr>
              <a:t> blijft onderdeel van de nationale herinneringscultuur</a:t>
            </a:r>
            <a:r>
              <a:rPr lang="nl-NL" sz="1050" dirty="0">
                <a:solidFill>
                  <a:prstClr val="black"/>
                </a:solidFill>
                <a:latin typeface="Arial Nova Light" panose="020B0304020202020204" pitchFamily="34" charset="0"/>
              </a:rPr>
              <a:t>. De lessen van de </a:t>
            </a:r>
            <a:r>
              <a:rPr lang="nl-NL" sz="1050" dirty="0" err="1">
                <a:solidFill>
                  <a:prstClr val="black"/>
                </a:solidFill>
                <a:latin typeface="Arial Nova Light" panose="020B0304020202020204" pitchFamily="34" charset="0"/>
              </a:rPr>
              <a:t>Shoa</a:t>
            </a:r>
            <a:r>
              <a:rPr lang="nl-NL" sz="1050" dirty="0">
                <a:solidFill>
                  <a:prstClr val="black"/>
                </a:solidFill>
                <a:latin typeface="Arial Nova Light" panose="020B0304020202020204" pitchFamily="34" charset="0"/>
              </a:rPr>
              <a:t> worden gewaardeerd om grip en koers te houden in een onzekere wereld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Zichtbaar Joods leven beperkt zich niet alleen tot Amsterdam maar is ook </a:t>
            </a:r>
            <a:r>
              <a:rPr lang="nl-NL" sz="1050" b="1" dirty="0">
                <a:solidFill>
                  <a:prstClr val="black"/>
                </a:solidFill>
                <a:latin typeface="Arial Nova Light" panose="020B0304020202020204" pitchFamily="34" charset="0"/>
              </a:rPr>
              <a:t>(digitaal) toegankelijk en zichtbaar in de Mediene</a:t>
            </a:r>
            <a:r>
              <a:rPr lang="nl-NL" sz="1050" dirty="0">
                <a:solidFill>
                  <a:prstClr val="black"/>
                </a:solidFill>
                <a:latin typeface="Arial Nova Light" panose="020B0304020202020204" pitchFamily="34" charset="0"/>
              </a:rPr>
              <a:t>. </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Joods leiderschap maakt zichtbaar onderdeel uit van het publieke domein </a:t>
            </a:r>
            <a:r>
              <a:rPr lang="nl-NL" sz="1050" dirty="0">
                <a:solidFill>
                  <a:prstClr val="black"/>
                </a:solidFill>
                <a:latin typeface="Arial Nova Light" panose="020B0304020202020204" pitchFamily="34" charset="0"/>
              </a:rPr>
              <a:t>en spreekt mee in het publieke discours. Er is een herkenbaar onderscheid tussen waar de meningen onderling verschillen en de verbondenheid tussen uiteenlopende Joden over wat men ten diepste met elkaar deelt.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Een jongere generatie Joden maakt de kanteling van reageren uit angst, naar het reageren vanuit </a:t>
            </a:r>
            <a:r>
              <a:rPr lang="nl-NL" sz="1050" b="1" dirty="0">
                <a:solidFill>
                  <a:prstClr val="black"/>
                </a:solidFill>
                <a:latin typeface="Arial Nova Light" panose="020B0304020202020204" pitchFamily="34" charset="0"/>
              </a:rPr>
              <a:t>krachtige kwetsbaarheid</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merendeel van de Joden staat met </a:t>
            </a:r>
            <a:r>
              <a:rPr lang="nl-NL" sz="1050" b="1" dirty="0">
                <a:solidFill>
                  <a:prstClr val="black"/>
                </a:solidFill>
                <a:latin typeface="Arial Nova Light" panose="020B0304020202020204" pitchFamily="34" charset="0"/>
              </a:rPr>
              <a:t>een been in het Joodse leven, en met het andere been staan zij in de Nederlandse samenleving</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aantrekkingskracht van het Jodendom is voor veel Joden dat de </a:t>
            </a:r>
            <a:r>
              <a:rPr lang="nl-NL" sz="1050" b="1" dirty="0">
                <a:solidFill>
                  <a:prstClr val="black"/>
                </a:solidFill>
                <a:latin typeface="Arial Nova Light" panose="020B0304020202020204" pitchFamily="34" charset="0"/>
              </a:rPr>
              <a:t>tradities en gebruiken helpen om invulling te geven aan een stevige identiteit</a:t>
            </a:r>
            <a:r>
              <a:rPr lang="nl-NL" sz="1050" dirty="0">
                <a:solidFill>
                  <a:prstClr val="black"/>
                </a:solidFill>
                <a:latin typeface="Arial Nova Light" panose="020B0304020202020204" pitchFamily="34" charset="0"/>
              </a:rPr>
              <a:t>. Voor een veel kleiner deel is de kern van hun Jodendom een spirituele/religieuze manier van leven.</a:t>
            </a:r>
          </a:p>
        </p:txBody>
      </p:sp>
      <p:sp>
        <p:nvSpPr>
          <p:cNvPr id="8" name="Tijdelijke aanduiding voor dianummer 7">
            <a:extLst>
              <a:ext uri="{FF2B5EF4-FFF2-40B4-BE49-F238E27FC236}">
                <a16:creationId xmlns:a16="http://schemas.microsoft.com/office/drawing/2014/main" id="{DEFA408F-7EA6-6D9E-342A-198D6683D50A}"/>
              </a:ext>
            </a:extLst>
          </p:cNvPr>
          <p:cNvSpPr>
            <a:spLocks noGrp="1"/>
          </p:cNvSpPr>
          <p:nvPr>
            <p:ph type="sldNum" sz="quarter" idx="12"/>
          </p:nvPr>
        </p:nvSpPr>
        <p:spPr/>
        <p:txBody>
          <a:bodyPr/>
          <a:lstStyle/>
          <a:p>
            <a:fld id="{74D7B23A-AFD9-6341-9C14-C1BDBC70DD3B}" type="slidenum">
              <a:rPr lang="nl-NL" smtClean="0"/>
              <a:pPr/>
              <a:t>15</a:t>
            </a:fld>
            <a:endParaRPr lang="nl-NL"/>
          </a:p>
        </p:txBody>
      </p:sp>
    </p:spTree>
    <p:extLst>
      <p:ext uri="{BB962C8B-B14F-4D97-AF65-F5344CB8AC3E}">
        <p14:creationId xmlns:p14="http://schemas.microsoft.com/office/powerpoint/2010/main" val="2720752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57E3292-2A44-19DF-C9F0-F36AC8B000EC}"/>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797576A-09C1-C38C-3B25-7135468BAC48}"/>
              </a:ext>
            </a:extLst>
          </p:cNvPr>
          <p:cNvSpPr txBox="1"/>
          <p:nvPr/>
        </p:nvSpPr>
        <p:spPr>
          <a:xfrm>
            <a:off x="250356" y="606064"/>
            <a:ext cx="9722319" cy="800219"/>
          </a:xfrm>
          <a:prstGeom prst="rect">
            <a:avLst/>
          </a:prstGeom>
          <a:noFill/>
        </p:spPr>
        <p:txBody>
          <a:bodyPr wrap="square" rtlCol="0">
            <a:spAutoFit/>
          </a:bodyPr>
          <a:lstStyle/>
          <a:p>
            <a:pPr>
              <a:defRPr/>
            </a:pPr>
            <a:r>
              <a:rPr lang="nl-NL" sz="4600" b="1" dirty="0">
                <a:solidFill>
                  <a:srgbClr val="0094DB"/>
                </a:solidFill>
                <a:latin typeface="Tisa Offc Serif Pro" panose="02010504030101020102" pitchFamily="2" charset="0"/>
              </a:rPr>
              <a:t>3. </a:t>
            </a:r>
            <a:r>
              <a:rPr lang="nl-NL" sz="4600" b="1" dirty="0" err="1">
                <a:solidFill>
                  <a:srgbClr val="0094DB"/>
                </a:solidFill>
                <a:latin typeface="Tisa Offc Serif Pro" panose="02010504030101020102" pitchFamily="2" charset="0"/>
              </a:rPr>
              <a:t>Masada</a:t>
            </a:r>
            <a:r>
              <a:rPr lang="nl-NL" sz="4600" b="1" dirty="0">
                <a:solidFill>
                  <a:srgbClr val="0094DB"/>
                </a:solidFill>
                <a:latin typeface="Tisa Offc Serif Pro" panose="02010504030101020102" pitchFamily="2" charset="0"/>
              </a:rPr>
              <a:t> – </a:t>
            </a:r>
            <a:r>
              <a:rPr lang="nl-NL" sz="4600" b="1" dirty="0" err="1">
                <a:solidFill>
                  <a:srgbClr val="0094DB"/>
                </a:solidFill>
                <a:latin typeface="Tisa Offc Serif Pro" panose="02010504030101020102" pitchFamily="2" charset="0"/>
              </a:rPr>
              <a:t>Fight</a:t>
            </a:r>
            <a:r>
              <a:rPr lang="nl-NL" sz="4600" b="1" dirty="0">
                <a:solidFill>
                  <a:srgbClr val="0094DB"/>
                </a:solidFill>
                <a:latin typeface="Tisa Offc Serif Pro" panose="02010504030101020102" pitchFamily="2" charset="0"/>
              </a:rPr>
              <a:t> or flight</a:t>
            </a:r>
          </a:p>
        </p:txBody>
      </p:sp>
      <p:pic>
        <p:nvPicPr>
          <p:cNvPr id="7" name="Picture 6">
            <a:extLst>
              <a:ext uri="{FF2B5EF4-FFF2-40B4-BE49-F238E27FC236}">
                <a16:creationId xmlns:a16="http://schemas.microsoft.com/office/drawing/2014/main" id="{DE8F31BE-1F28-9F4C-0A26-FCD14BC19164}"/>
              </a:ext>
            </a:extLst>
          </p:cNvPr>
          <p:cNvPicPr>
            <a:picLocks noChangeAspect="1"/>
          </p:cNvPicPr>
          <p:nvPr/>
        </p:nvPicPr>
        <p:blipFill>
          <a:blip r:embed="rId3"/>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FCCFCA45-DC63-6A49-5CF7-1C2F59790C31}"/>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8">
            <a:extLst>
              <a:ext uri="{FF2B5EF4-FFF2-40B4-BE49-F238E27FC236}">
                <a16:creationId xmlns:a16="http://schemas.microsoft.com/office/drawing/2014/main" id="{614B812A-B3BB-D3A1-EE53-8180AE9A7F00}"/>
              </a:ext>
            </a:extLst>
          </p:cNvPr>
          <p:cNvSpPr txBox="1"/>
          <p:nvPr/>
        </p:nvSpPr>
        <p:spPr>
          <a:xfrm>
            <a:off x="317031" y="1940060"/>
            <a:ext cx="11312994" cy="4049827"/>
          </a:xfrm>
          <a:prstGeom prst="rect">
            <a:avLst/>
          </a:prstGeom>
          <a:noFill/>
        </p:spPr>
        <p:txBody>
          <a:bodyPr wrap="square">
            <a:spAutoFit/>
          </a:bodyPr>
          <a:lstStyle/>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Verschil mag er niet zijn binnen de Joodse gemeenschap. Er is </a:t>
            </a:r>
            <a:r>
              <a:rPr lang="nl-NL" sz="1050" b="1" dirty="0">
                <a:solidFill>
                  <a:prstClr val="black"/>
                </a:solidFill>
                <a:latin typeface="Arial Nova Light" panose="020B0304020202020204" pitchFamily="34" charset="0"/>
              </a:rPr>
              <a:t>geen acceptatie van verscheidenheid van standpunten</a:t>
            </a:r>
            <a:r>
              <a:rPr lang="nl-NL" sz="1050" dirty="0">
                <a:solidFill>
                  <a:prstClr val="black"/>
                </a:solidFill>
                <a:latin typeface="Arial Nova Light" panose="020B0304020202020204" pitchFamily="34" charset="0"/>
              </a:rPr>
              <a:t>. Dat betekent dat het gesprek over verschillende belevingen van het Jodendom of het Israëlisch regeringsbeleid onderling niet gevoerd kan worden, resp. leidt tot versplintering. Mensen met een </a:t>
            </a:r>
            <a:r>
              <a:rPr lang="nl-NL" sz="1050" b="1" dirty="0">
                <a:solidFill>
                  <a:prstClr val="black"/>
                </a:solidFill>
                <a:latin typeface="Arial Nova Light" panose="020B0304020202020204" pitchFamily="34" charset="0"/>
              </a:rPr>
              <a:t>Joodse vader </a:t>
            </a:r>
            <a:r>
              <a:rPr lang="nl-NL" sz="1050" dirty="0">
                <a:solidFill>
                  <a:prstClr val="black"/>
                </a:solidFill>
                <a:latin typeface="Arial Nova Light" panose="020B0304020202020204" pitchFamily="34" charset="0"/>
              </a:rPr>
              <a:t>worden niet als vanzelfsprekend welkom geheten.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Nederlandse samenleving (h)erkent de verscheidenheid binnen de Joodse gemeenschap niet en heeft ook geen aandacht of erkenning voor het Joods leven - los van de ingegraven posities over het Israëlisch regeringsbeleid.</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Zichtbaar Joods-zijn in de </a:t>
            </a:r>
            <a:r>
              <a:rPr lang="nl-NL" sz="1050" b="1" dirty="0">
                <a:solidFill>
                  <a:prstClr val="black"/>
                </a:solidFill>
                <a:latin typeface="Arial Nova Light" panose="020B0304020202020204" pitchFamily="34" charset="0"/>
              </a:rPr>
              <a:t>publieke ruimte </a:t>
            </a:r>
            <a:r>
              <a:rPr lang="nl-NL" sz="1050" dirty="0">
                <a:solidFill>
                  <a:prstClr val="black"/>
                </a:solidFill>
                <a:latin typeface="Arial Nova Light" panose="020B0304020202020204" pitchFamily="34" charset="0"/>
              </a:rPr>
              <a:t>is niet zonder risico's.</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merendeel van Joden met een niet-Joodse partner geeft geen of zeer beperkt invulling aan hun Joodse leven. Joodse organisaties staan maar beperkt open voor hun betrokkenheid en/of hebben geen aantrekkingskracht. Hun </a:t>
            </a:r>
            <a:r>
              <a:rPr lang="nl-NL" sz="1050" b="1" dirty="0">
                <a:solidFill>
                  <a:prstClr val="black"/>
                </a:solidFill>
                <a:latin typeface="Arial Nova Light" panose="020B0304020202020204" pitchFamily="34" charset="0"/>
              </a:rPr>
              <a:t>niet-Joodse partner is terughoudend </a:t>
            </a:r>
            <a:r>
              <a:rPr lang="nl-NL" sz="1050" dirty="0">
                <a:solidFill>
                  <a:prstClr val="black"/>
                </a:solidFill>
                <a:latin typeface="Arial Nova Light" panose="020B0304020202020204" pitchFamily="34" charset="0"/>
              </a:rPr>
              <a:t>om een Joods leven vorm te geven binnen het huis/het gezin. Hierdoor hebben hun kinderen geen betrokkenheid en bouwen ze geen kennis en ervaring op over het Jodendom.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Binnen de Joodse gemeenschap zijn </a:t>
            </a:r>
            <a:r>
              <a:rPr lang="nl-NL" sz="1050" b="1" dirty="0">
                <a:solidFill>
                  <a:prstClr val="black"/>
                </a:solidFill>
                <a:latin typeface="Arial Nova Light" panose="020B0304020202020204" pitchFamily="34" charset="0"/>
              </a:rPr>
              <a:t>de polen (in beleving van het Jodendom en de verhouding tot Israël) versterkt</a:t>
            </a:r>
            <a:r>
              <a:rPr lang="nl-NL" sz="1050" dirty="0">
                <a:solidFill>
                  <a:prstClr val="black"/>
                </a:solidFill>
                <a:latin typeface="Arial Nova Light" panose="020B0304020202020204" pitchFamily="34" charset="0"/>
              </a:rPr>
              <a:t>, maar is de ruimte daartussen leeggevallen. Hierdoor is de diversiteit aan Joods leven en organisaties afgenomen.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a:t>
            </a:r>
            <a:r>
              <a:rPr lang="nl-NL" sz="1050" b="1" dirty="0">
                <a:solidFill>
                  <a:prstClr val="black"/>
                </a:solidFill>
                <a:latin typeface="Arial Nova Light" panose="020B0304020202020204" pitchFamily="34" charset="0"/>
              </a:rPr>
              <a:t>merendeel van de Joden vindt geen logische plek om invulling te geven aan hun Joodse identiteit</a:t>
            </a:r>
            <a:r>
              <a:rPr lang="nl-NL" sz="1050" dirty="0">
                <a:solidFill>
                  <a:prstClr val="black"/>
                </a:solidFill>
                <a:latin typeface="Arial Nova Light" panose="020B0304020202020204" pitchFamily="34" charset="0"/>
              </a:rPr>
              <a:t>, als ze dat al willen. Vanwege de beperkte acceptatie van Joden in de Nederlandse samenleving wordt de eigen Joodse identiteit </a:t>
            </a:r>
            <a:r>
              <a:rPr lang="nl-NL" sz="1050" b="1" dirty="0">
                <a:solidFill>
                  <a:prstClr val="black"/>
                </a:solidFill>
                <a:latin typeface="Arial Nova Light" panose="020B0304020202020204" pitchFamily="34" charset="0"/>
              </a:rPr>
              <a:t>ontkent of alleen binnen eigen kring gedeeld</a:t>
            </a:r>
            <a:r>
              <a:rPr lang="nl-NL" sz="1050" dirty="0">
                <a:solidFill>
                  <a:prstClr val="black"/>
                </a:solidFill>
                <a:latin typeface="Arial Nova Light" panose="020B0304020202020204" pitchFamily="34" charset="0"/>
              </a:rPr>
              <a:t>. Verschillende Joden worstelen ook met de vraag of ze beter kunnen blijven of weg kunnen gaan.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herdenking van de </a:t>
            </a:r>
            <a:r>
              <a:rPr lang="nl-NL" sz="1050" b="1" dirty="0" err="1">
                <a:solidFill>
                  <a:prstClr val="black"/>
                </a:solidFill>
                <a:latin typeface="Arial Nova Light" panose="020B0304020202020204" pitchFamily="34" charset="0"/>
              </a:rPr>
              <a:t>Shoa</a:t>
            </a:r>
            <a:r>
              <a:rPr lang="nl-NL" sz="1050" dirty="0">
                <a:solidFill>
                  <a:prstClr val="black"/>
                </a:solidFill>
                <a:latin typeface="Arial Nova Light" panose="020B0304020202020204" pitchFamily="34" charset="0"/>
              </a:rPr>
              <a:t> vindt met name binnen de Joodse organisaties plaats en is hiermee een van de laatst overgebleven gemeenschappelijke activiteiten. Daarbuiten is de herinneringscultuur verbreed en maakt de </a:t>
            </a:r>
            <a:r>
              <a:rPr lang="nl-NL" sz="1050" dirty="0" err="1">
                <a:solidFill>
                  <a:prstClr val="black"/>
                </a:solidFill>
                <a:latin typeface="Arial Nova Light" panose="020B0304020202020204" pitchFamily="34" charset="0"/>
              </a:rPr>
              <a:t>Shoa</a:t>
            </a:r>
            <a:r>
              <a:rPr lang="nl-NL" sz="1050" dirty="0">
                <a:solidFill>
                  <a:prstClr val="black"/>
                </a:solidFill>
                <a:latin typeface="Arial Nova Light" panose="020B0304020202020204" pitchFamily="34" charset="0"/>
              </a:rPr>
              <a:t> daar nog maar een klein onderdeel vanuit. </a:t>
            </a:r>
          </a:p>
          <a:p>
            <a:pPr marL="342900" lvl="0" indent="-342900">
              <a:spcAft>
                <a:spcPts val="400"/>
              </a:spcAft>
              <a:buFont typeface="Arial" panose="020B0604020202020204" pitchFamily="34" charset="0"/>
              <a:buChar char="•"/>
              <a:defRPr/>
            </a:pPr>
            <a:r>
              <a:rPr lang="nl-NL" sz="1050" b="1" dirty="0">
                <a:solidFill>
                  <a:prstClr val="black"/>
                </a:solidFill>
                <a:latin typeface="Arial Nova Light" panose="020B0304020202020204" pitchFamily="34" charset="0"/>
              </a:rPr>
              <a:t>Israëli vormen een eigen seculiere zuil </a:t>
            </a:r>
            <a:r>
              <a:rPr lang="nl-NL" sz="1050" dirty="0">
                <a:solidFill>
                  <a:prstClr val="black"/>
                </a:solidFill>
                <a:latin typeface="Arial Nova Light" panose="020B0304020202020204" pitchFamily="34" charset="0"/>
              </a:rPr>
              <a:t>die nauwelijks verbonden is met Joods Nederland óf met de Nederlandse samenleving. Een klein deel van de Israëli kiest ervoor om Nederland weer te verlaten.</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Het kleine deel van de Joden dat nog voor een vorm van Joods leven kiezen, doet dat met overtuiging voor een van de </a:t>
            </a:r>
            <a:r>
              <a:rPr lang="nl-NL" sz="1050" b="1" dirty="0">
                <a:solidFill>
                  <a:prstClr val="black"/>
                </a:solidFill>
                <a:latin typeface="Arial Nova Light" panose="020B0304020202020204" pitchFamily="34" charset="0"/>
              </a:rPr>
              <a:t>overgebleven stromingen</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Kennis is geconcentreerd bij een </a:t>
            </a:r>
            <a:r>
              <a:rPr lang="nl-NL" sz="1050" b="1" dirty="0">
                <a:solidFill>
                  <a:prstClr val="black"/>
                </a:solidFill>
                <a:latin typeface="Arial Nova Light" panose="020B0304020202020204" pitchFamily="34" charset="0"/>
              </a:rPr>
              <a:t>kleine en krimpende groep toegewijde Joden </a:t>
            </a:r>
            <a:r>
              <a:rPr lang="nl-NL" sz="1050" dirty="0">
                <a:solidFill>
                  <a:prstClr val="black"/>
                </a:solidFill>
                <a:latin typeface="Arial Nova Light" panose="020B0304020202020204" pitchFamily="34" charset="0"/>
              </a:rPr>
              <a:t>die zich vol overtuiging inzetten voor de overgebleven Joodse organisaties. </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Er is </a:t>
            </a:r>
            <a:r>
              <a:rPr lang="nl-NL" sz="1050" b="1" dirty="0">
                <a:solidFill>
                  <a:prstClr val="black"/>
                </a:solidFill>
                <a:latin typeface="Arial Nova Light" panose="020B0304020202020204" pitchFamily="34" charset="0"/>
              </a:rPr>
              <a:t>geen</a:t>
            </a:r>
            <a:r>
              <a:rPr lang="nl-NL" sz="1050" dirty="0">
                <a:solidFill>
                  <a:prstClr val="black"/>
                </a:solidFill>
                <a:latin typeface="Arial Nova Light" panose="020B0304020202020204" pitchFamily="34" charset="0"/>
              </a:rPr>
              <a:t> sprake van zichtbaar </a:t>
            </a:r>
            <a:r>
              <a:rPr lang="nl-NL" sz="1050" b="1" dirty="0">
                <a:solidFill>
                  <a:prstClr val="black"/>
                </a:solidFill>
                <a:latin typeface="Arial Nova Light" panose="020B0304020202020204" pitchFamily="34" charset="0"/>
              </a:rPr>
              <a:t>Joods leven in de Mediene</a:t>
            </a:r>
            <a:r>
              <a:rPr lang="nl-NL" sz="105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050" dirty="0">
                <a:solidFill>
                  <a:prstClr val="black"/>
                </a:solidFill>
                <a:latin typeface="Arial Nova Light" panose="020B0304020202020204" pitchFamily="34" charset="0"/>
              </a:rPr>
              <a:t>De </a:t>
            </a:r>
            <a:r>
              <a:rPr lang="nl-NL" sz="1050" b="1" dirty="0">
                <a:solidFill>
                  <a:prstClr val="black"/>
                </a:solidFill>
                <a:latin typeface="Arial Nova Light" panose="020B0304020202020204" pitchFamily="34" charset="0"/>
              </a:rPr>
              <a:t>Joodse ouderen </a:t>
            </a:r>
            <a:r>
              <a:rPr lang="nl-NL" sz="1050" dirty="0">
                <a:solidFill>
                  <a:prstClr val="black"/>
                </a:solidFill>
                <a:latin typeface="Arial Nova Light" panose="020B0304020202020204" pitchFamily="34" charset="0"/>
              </a:rPr>
              <a:t>binnen de kleine groep toegewijde Joden kan nergens terecht voor Joodse zorg. De kapitaalkrachtige Joodse ouderen organiseren dit op kleine schaal voor zichzelf. De kleine en kwetsbare groep Joodse organisaties kan hier ook maar zeer beperkt in voorzien op basis van vrijwilligerswerk.</a:t>
            </a:r>
          </a:p>
        </p:txBody>
      </p:sp>
      <p:pic>
        <p:nvPicPr>
          <p:cNvPr id="2" name="Picture 1">
            <a:extLst>
              <a:ext uri="{FF2B5EF4-FFF2-40B4-BE49-F238E27FC236}">
                <a16:creationId xmlns:a16="http://schemas.microsoft.com/office/drawing/2014/main" id="{9D276BE6-5CF6-FFAE-A24A-068BFB5C1328}"/>
              </a:ext>
            </a:extLst>
          </p:cNvPr>
          <p:cNvPicPr>
            <a:picLocks noChangeAspect="1"/>
          </p:cNvPicPr>
          <p:nvPr/>
        </p:nvPicPr>
        <p:blipFill>
          <a:blip r:embed="rId3"/>
          <a:stretch>
            <a:fillRect/>
          </a:stretch>
        </p:blipFill>
        <p:spPr>
          <a:xfrm>
            <a:off x="9297485" y="147673"/>
            <a:ext cx="2644160" cy="1709701"/>
          </a:xfrm>
          <a:prstGeom prst="rect">
            <a:avLst/>
          </a:prstGeom>
        </p:spPr>
      </p:pic>
      <p:sp>
        <p:nvSpPr>
          <p:cNvPr id="3" name="Rectangle 2">
            <a:extLst>
              <a:ext uri="{FF2B5EF4-FFF2-40B4-BE49-F238E27FC236}">
                <a16:creationId xmlns:a16="http://schemas.microsoft.com/office/drawing/2014/main" id="{358ADE21-2CBE-0EB8-6E82-D76ADBB9E110}"/>
              </a:ext>
            </a:extLst>
          </p:cNvPr>
          <p:cNvSpPr/>
          <p:nvPr/>
        </p:nvSpPr>
        <p:spPr>
          <a:xfrm>
            <a:off x="9228270" y="1188128"/>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3</a:t>
            </a:r>
          </a:p>
        </p:txBody>
      </p:sp>
      <p:sp>
        <p:nvSpPr>
          <p:cNvPr id="8" name="Tijdelijke aanduiding voor dianummer 7">
            <a:extLst>
              <a:ext uri="{FF2B5EF4-FFF2-40B4-BE49-F238E27FC236}">
                <a16:creationId xmlns:a16="http://schemas.microsoft.com/office/drawing/2014/main" id="{926E0AEB-497A-505F-8BD9-1EBF327CA3DB}"/>
              </a:ext>
            </a:extLst>
          </p:cNvPr>
          <p:cNvSpPr>
            <a:spLocks noGrp="1"/>
          </p:cNvSpPr>
          <p:nvPr>
            <p:ph type="sldNum" sz="quarter" idx="12"/>
          </p:nvPr>
        </p:nvSpPr>
        <p:spPr/>
        <p:txBody>
          <a:bodyPr/>
          <a:lstStyle/>
          <a:p>
            <a:fld id="{74D7B23A-AFD9-6341-9C14-C1BDBC70DD3B}" type="slidenum">
              <a:rPr lang="nl-NL" smtClean="0"/>
              <a:pPr/>
              <a:t>16</a:t>
            </a:fld>
            <a:endParaRPr lang="nl-NL"/>
          </a:p>
        </p:txBody>
      </p:sp>
    </p:spTree>
    <p:extLst>
      <p:ext uri="{BB962C8B-B14F-4D97-AF65-F5344CB8AC3E}">
        <p14:creationId xmlns:p14="http://schemas.microsoft.com/office/powerpoint/2010/main" val="489102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E36EAD5-F900-B5B1-ABF0-33B400F67C7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4C3F7E9-6B1D-68F4-863B-9B238C63788F}"/>
              </a:ext>
            </a:extLst>
          </p:cNvPr>
          <p:cNvSpPr txBox="1"/>
          <p:nvPr/>
        </p:nvSpPr>
        <p:spPr>
          <a:xfrm>
            <a:off x="250356" y="596539"/>
            <a:ext cx="9722319" cy="800219"/>
          </a:xfrm>
          <a:prstGeom prst="rect">
            <a:avLst/>
          </a:prstGeom>
          <a:noFill/>
        </p:spPr>
        <p:txBody>
          <a:bodyPr wrap="square" rtlCol="0">
            <a:spAutoFit/>
          </a:bodyPr>
          <a:lstStyle/>
          <a:p>
            <a:pPr>
              <a:defRPr/>
            </a:pPr>
            <a:r>
              <a:rPr lang="nl-NL" sz="4600" b="1" dirty="0">
                <a:solidFill>
                  <a:srgbClr val="0094DB"/>
                </a:solidFill>
                <a:latin typeface="Tisa Offc Serif Pro" panose="02010504030101020102" pitchFamily="2" charset="0"/>
              </a:rPr>
              <a:t>4. Amorieten - Assimilatie</a:t>
            </a:r>
          </a:p>
        </p:txBody>
      </p:sp>
      <p:pic>
        <p:nvPicPr>
          <p:cNvPr id="7" name="Picture 6">
            <a:extLst>
              <a:ext uri="{FF2B5EF4-FFF2-40B4-BE49-F238E27FC236}">
                <a16:creationId xmlns:a16="http://schemas.microsoft.com/office/drawing/2014/main" id="{629DD385-6356-6675-D524-DD32B1DAACFA}"/>
              </a:ext>
            </a:extLst>
          </p:cNvPr>
          <p:cNvPicPr>
            <a:picLocks noChangeAspect="1"/>
          </p:cNvPicPr>
          <p:nvPr/>
        </p:nvPicPr>
        <p:blipFill>
          <a:blip r:embed="rId4"/>
          <a:stretch>
            <a:fillRect/>
          </a:stretch>
        </p:blipFill>
        <p:spPr>
          <a:xfrm>
            <a:off x="1893311" y="8051738"/>
            <a:ext cx="8405377" cy="5434876"/>
          </a:xfrm>
          <a:prstGeom prst="rect">
            <a:avLst/>
          </a:prstGeom>
        </p:spPr>
      </p:pic>
      <p:sp>
        <p:nvSpPr>
          <p:cNvPr id="11" name="Rectangle 10">
            <a:extLst>
              <a:ext uri="{FF2B5EF4-FFF2-40B4-BE49-F238E27FC236}">
                <a16:creationId xmlns:a16="http://schemas.microsoft.com/office/drawing/2014/main" id="{611ECB3A-53D3-67CC-AAD7-1CD759AD35B0}"/>
              </a:ext>
            </a:extLst>
          </p:cNvPr>
          <p:cNvSpPr/>
          <p:nvPr/>
        </p:nvSpPr>
        <p:spPr>
          <a:xfrm>
            <a:off x="9810750" y="0"/>
            <a:ext cx="2381250"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ekstvak 8">
            <a:extLst>
              <a:ext uri="{FF2B5EF4-FFF2-40B4-BE49-F238E27FC236}">
                <a16:creationId xmlns:a16="http://schemas.microsoft.com/office/drawing/2014/main" id="{D4B7744A-6D79-5006-BCB1-8952EAE46110}"/>
              </a:ext>
            </a:extLst>
          </p:cNvPr>
          <p:cNvSpPr txBox="1"/>
          <p:nvPr/>
        </p:nvSpPr>
        <p:spPr>
          <a:xfrm>
            <a:off x="317031" y="2073410"/>
            <a:ext cx="11312994" cy="3431709"/>
          </a:xfrm>
          <a:prstGeom prst="rect">
            <a:avLst/>
          </a:prstGeom>
          <a:noFill/>
        </p:spPr>
        <p:txBody>
          <a:bodyPr wrap="square">
            <a:spAutoFit/>
          </a:bodyPr>
          <a:lstStyle/>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De Nederlandse samenleving </a:t>
            </a:r>
            <a:r>
              <a:rPr lang="nl-NL" sz="1100" b="1" dirty="0">
                <a:solidFill>
                  <a:prstClr val="black"/>
                </a:solidFill>
                <a:latin typeface="Arial Nova Light" panose="020B0304020202020204" pitchFamily="34" charset="0"/>
              </a:rPr>
              <a:t>(h)erkent de verscheidenheid binnen de Joodse gemeenschap</a:t>
            </a:r>
            <a:r>
              <a:rPr lang="nl-NL" sz="1100" dirty="0">
                <a:solidFill>
                  <a:prstClr val="black"/>
                </a:solidFill>
                <a:latin typeface="Arial Nova Light" panose="020B0304020202020204" pitchFamily="34" charset="0"/>
              </a:rPr>
              <a:t> en heeft ook aandacht of erkenning voor het Joods leven - los van de ingegraven posities over het Israëlisch regeringsbeleid.</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Zichtbaar Joods zijn levert nauwelijks risico's op. Joodse objecten worden nog wel beveiligd, maar men kan volstaan met lichte maatregelen.</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Binnen de Joodse gemeenschap zijn </a:t>
            </a:r>
            <a:r>
              <a:rPr lang="nl-NL" sz="1100" b="1" dirty="0">
                <a:solidFill>
                  <a:prstClr val="black"/>
                </a:solidFill>
                <a:latin typeface="Arial Nova Light" panose="020B0304020202020204" pitchFamily="34" charset="0"/>
              </a:rPr>
              <a:t>de polen (in beleving van het Jodendom en de verhouding tot Israël) versterkt</a:t>
            </a:r>
            <a:r>
              <a:rPr lang="nl-NL" sz="1100" dirty="0">
                <a:solidFill>
                  <a:prstClr val="black"/>
                </a:solidFill>
                <a:latin typeface="Arial Nova Light" panose="020B0304020202020204" pitchFamily="34" charset="0"/>
              </a:rPr>
              <a:t>, maar is de ruimte daartussen leeggevallen. Hierdoor is de diversiteit aan Joods leven en organisaties beperkt, met name aan de meer vrijzinnige, liberale kant van de Joodse gemeenschap.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Voor het merendeel van de Joden betekent het dat ze geen logische plek hebben om invulling te geven aan hun Joodse identiteit, wat op den duur leidt tot verdere </a:t>
            </a:r>
            <a:r>
              <a:rPr lang="nl-NL" sz="1100" b="1" dirty="0">
                <a:solidFill>
                  <a:prstClr val="black"/>
                </a:solidFill>
                <a:latin typeface="Arial Nova Light" panose="020B0304020202020204" pitchFamily="34" charset="0"/>
              </a:rPr>
              <a:t>assimilatie</a:t>
            </a:r>
            <a:r>
              <a:rPr lang="nl-NL" sz="1100" dirty="0">
                <a:solidFill>
                  <a:prstClr val="black"/>
                </a:solidFill>
                <a:latin typeface="Arial Nova Light" panose="020B0304020202020204" pitchFamily="34" charset="0"/>
              </a:rPr>
              <a:t> van Nederlandse Joden. Dit geldt nog sterker voor mensen met een </a:t>
            </a:r>
            <a:r>
              <a:rPr lang="nl-NL" sz="1100" b="1" dirty="0">
                <a:solidFill>
                  <a:prstClr val="black"/>
                </a:solidFill>
                <a:latin typeface="Arial Nova Light" panose="020B0304020202020204" pitchFamily="34" charset="0"/>
              </a:rPr>
              <a:t>Joodse vader</a:t>
            </a:r>
            <a:r>
              <a:rPr lang="nl-NL" sz="1100" dirty="0">
                <a:solidFill>
                  <a:prstClr val="black"/>
                </a:solidFill>
                <a:latin typeface="Arial Nova Light" panose="020B0304020202020204" pitchFamily="34" charset="0"/>
              </a:rPr>
              <a:t>. Zij die wel kiezen voor een vorm van Joods leven doen dat met overtuiging voor een van de overgebleven stromingen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Kennis is geconcentreerd bij </a:t>
            </a:r>
            <a:r>
              <a:rPr lang="nl-NL" sz="1100" b="1" dirty="0">
                <a:solidFill>
                  <a:prstClr val="black"/>
                </a:solidFill>
                <a:latin typeface="Arial Nova Light" panose="020B0304020202020204" pitchFamily="34" charset="0"/>
              </a:rPr>
              <a:t>een kleine en krimpende groep toegewijde Joden </a:t>
            </a:r>
            <a:r>
              <a:rPr lang="nl-NL" sz="1100" dirty="0">
                <a:solidFill>
                  <a:prstClr val="black"/>
                </a:solidFill>
                <a:latin typeface="Arial Nova Light" panose="020B0304020202020204" pitchFamily="34" charset="0"/>
              </a:rPr>
              <a:t>die zich vol overtuiging inzetten voor de overgebleven Joodse organisaties.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Het merendeel van </a:t>
            </a:r>
            <a:r>
              <a:rPr lang="nl-NL" sz="1100" b="1" dirty="0">
                <a:solidFill>
                  <a:prstClr val="black"/>
                </a:solidFill>
                <a:latin typeface="Arial Nova Light" panose="020B0304020202020204" pitchFamily="34" charset="0"/>
              </a:rPr>
              <a:t>Joden met een niet-Joodse partner geeft geen of zeer beperkt invulling</a:t>
            </a:r>
            <a:r>
              <a:rPr lang="nl-NL" sz="1100" dirty="0">
                <a:solidFill>
                  <a:prstClr val="black"/>
                </a:solidFill>
                <a:latin typeface="Arial Nova Light" panose="020B0304020202020204" pitchFamily="34" charset="0"/>
              </a:rPr>
              <a:t> aan hun Joods leven. Hun niet-Joodse partner levert hier ook geen actieve bijdrage aan, waardoor hun kinderen bijna geen kennis en ervaring opbouwen.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Herinnering van de </a:t>
            </a:r>
            <a:r>
              <a:rPr lang="nl-NL" sz="1100" b="1" dirty="0" err="1">
                <a:solidFill>
                  <a:prstClr val="black"/>
                </a:solidFill>
                <a:latin typeface="Arial Nova Light" panose="020B0304020202020204" pitchFamily="34" charset="0"/>
              </a:rPr>
              <a:t>Shoa</a:t>
            </a:r>
            <a:r>
              <a:rPr lang="nl-NL" sz="1100" b="1" dirty="0">
                <a:solidFill>
                  <a:prstClr val="black"/>
                </a:solidFill>
                <a:latin typeface="Arial Nova Light" panose="020B0304020202020204" pitchFamily="34" charset="0"/>
              </a:rPr>
              <a:t> blijft onderdeel van de nationale herinneringscultuur </a:t>
            </a:r>
            <a:r>
              <a:rPr lang="nl-NL" sz="1100" dirty="0">
                <a:solidFill>
                  <a:prstClr val="black"/>
                </a:solidFill>
                <a:latin typeface="Arial Nova Light" panose="020B0304020202020204" pitchFamily="34" charset="0"/>
              </a:rPr>
              <a:t>maar maakt daar een kleiner onderdeel vanuit. De herdenking van de </a:t>
            </a:r>
            <a:r>
              <a:rPr lang="nl-NL" sz="1100" dirty="0" err="1">
                <a:solidFill>
                  <a:prstClr val="black"/>
                </a:solidFill>
                <a:latin typeface="Arial Nova Light" panose="020B0304020202020204" pitchFamily="34" charset="0"/>
              </a:rPr>
              <a:t>Shoa</a:t>
            </a:r>
            <a:r>
              <a:rPr lang="nl-NL" sz="1100" dirty="0">
                <a:solidFill>
                  <a:prstClr val="black"/>
                </a:solidFill>
                <a:latin typeface="Arial Nova Light" panose="020B0304020202020204" pitchFamily="34" charset="0"/>
              </a:rPr>
              <a:t> is een van de laatst overgebleven gemeenschappelijke activiteiten binnen de Joodse gemeenschap. </a:t>
            </a:r>
          </a:p>
          <a:p>
            <a:pPr marL="342900" lvl="0" indent="-342900">
              <a:spcAft>
                <a:spcPts val="400"/>
              </a:spcAft>
              <a:buFont typeface="Arial" panose="020B0604020202020204" pitchFamily="34" charset="0"/>
              <a:buChar char="•"/>
              <a:defRPr/>
            </a:pPr>
            <a:r>
              <a:rPr lang="nl-NL" sz="1100" b="1" dirty="0">
                <a:solidFill>
                  <a:prstClr val="black"/>
                </a:solidFill>
                <a:latin typeface="Arial Nova Light" panose="020B0304020202020204" pitchFamily="34" charset="0"/>
              </a:rPr>
              <a:t>Israëli vormen een eigen seculiere zuil </a:t>
            </a:r>
            <a:r>
              <a:rPr lang="nl-NL" sz="1100" dirty="0">
                <a:solidFill>
                  <a:prstClr val="black"/>
                </a:solidFill>
                <a:latin typeface="Arial Nova Light" panose="020B0304020202020204" pitchFamily="34" charset="0"/>
              </a:rPr>
              <a:t>die nauwelijks verbonden is met Joods Nederland. </a:t>
            </a:r>
          </a:p>
          <a:p>
            <a:pPr marL="342900" lvl="0" indent="-342900">
              <a:spcAft>
                <a:spcPts val="400"/>
              </a:spcAft>
              <a:buFont typeface="Arial" panose="020B0604020202020204" pitchFamily="34" charset="0"/>
              <a:buChar char="•"/>
              <a:defRPr/>
            </a:pPr>
            <a:r>
              <a:rPr lang="nl-NL" sz="1100" dirty="0">
                <a:solidFill>
                  <a:prstClr val="black"/>
                </a:solidFill>
                <a:latin typeface="Arial Nova Light" panose="020B0304020202020204" pitchFamily="34" charset="0"/>
              </a:rPr>
              <a:t>Er is </a:t>
            </a:r>
            <a:r>
              <a:rPr lang="nl-NL" sz="1100" b="1" dirty="0">
                <a:solidFill>
                  <a:prstClr val="black"/>
                </a:solidFill>
                <a:latin typeface="Arial Nova Light" panose="020B0304020202020204" pitchFamily="34" charset="0"/>
              </a:rPr>
              <a:t>geen</a:t>
            </a:r>
            <a:r>
              <a:rPr lang="nl-NL" sz="1100" dirty="0">
                <a:solidFill>
                  <a:prstClr val="black"/>
                </a:solidFill>
                <a:latin typeface="Arial Nova Light" panose="020B0304020202020204" pitchFamily="34" charset="0"/>
              </a:rPr>
              <a:t> sprake van zichtbaar </a:t>
            </a:r>
            <a:r>
              <a:rPr lang="nl-NL" sz="1100" b="1" dirty="0">
                <a:solidFill>
                  <a:prstClr val="black"/>
                </a:solidFill>
                <a:latin typeface="Arial Nova Light" panose="020B0304020202020204" pitchFamily="34" charset="0"/>
              </a:rPr>
              <a:t>Joods leven in de Mediene</a:t>
            </a:r>
            <a:r>
              <a:rPr lang="nl-NL" sz="1100" dirty="0">
                <a:solidFill>
                  <a:prstClr val="black"/>
                </a:solidFill>
                <a:latin typeface="Arial Nova Light" panose="020B0304020202020204" pitchFamily="34" charset="0"/>
              </a:rPr>
              <a:t>.</a:t>
            </a:r>
          </a:p>
          <a:p>
            <a:pPr marL="342900" lvl="0" indent="-342900">
              <a:spcAft>
                <a:spcPts val="400"/>
              </a:spcAft>
              <a:buFont typeface="Arial" panose="020B0604020202020204" pitchFamily="34" charset="0"/>
              <a:buChar char="•"/>
              <a:defRPr/>
            </a:pPr>
            <a:r>
              <a:rPr lang="nl-NL" sz="1100" b="1" dirty="0">
                <a:solidFill>
                  <a:prstClr val="black"/>
                </a:solidFill>
                <a:latin typeface="Arial Nova Light" panose="020B0304020202020204" pitchFamily="34" charset="0"/>
              </a:rPr>
              <a:t>Joodse ouderen </a:t>
            </a:r>
            <a:r>
              <a:rPr lang="nl-NL" sz="1100" dirty="0">
                <a:solidFill>
                  <a:prstClr val="black"/>
                </a:solidFill>
                <a:latin typeface="Arial Nova Light" panose="020B0304020202020204" pitchFamily="34" charset="0"/>
              </a:rPr>
              <a:t>maken grotendeels gebruik van de reguliere zorgmogelijkheden. Een enkel ziekenhuis of verzorgingstehuis maakt ruimte voor de Joodse gebruiken. De vermogende oudere groep regelt (Joodse) zorg zelfstandig, in particuliere kleine woongroepen.</a:t>
            </a:r>
          </a:p>
        </p:txBody>
      </p:sp>
      <p:pic>
        <p:nvPicPr>
          <p:cNvPr id="2" name="Picture 1">
            <a:extLst>
              <a:ext uri="{FF2B5EF4-FFF2-40B4-BE49-F238E27FC236}">
                <a16:creationId xmlns:a16="http://schemas.microsoft.com/office/drawing/2014/main" id="{31693824-B790-D2E0-E796-073B5482F3CF}"/>
              </a:ext>
            </a:extLst>
          </p:cNvPr>
          <p:cNvPicPr>
            <a:picLocks noChangeAspect="1"/>
          </p:cNvPicPr>
          <p:nvPr/>
        </p:nvPicPr>
        <p:blipFill>
          <a:blip r:embed="rId4"/>
          <a:stretch>
            <a:fillRect/>
          </a:stretch>
        </p:blipFill>
        <p:spPr>
          <a:xfrm>
            <a:off x="9297485" y="147673"/>
            <a:ext cx="2644160" cy="1709701"/>
          </a:xfrm>
          <a:prstGeom prst="rect">
            <a:avLst/>
          </a:prstGeom>
        </p:spPr>
      </p:pic>
      <p:sp>
        <p:nvSpPr>
          <p:cNvPr id="3" name="Rectangle 2">
            <a:extLst>
              <a:ext uri="{FF2B5EF4-FFF2-40B4-BE49-F238E27FC236}">
                <a16:creationId xmlns:a16="http://schemas.microsoft.com/office/drawing/2014/main" id="{C6FA0696-03A2-0260-3B8D-A62746D838DF}"/>
              </a:ext>
            </a:extLst>
          </p:cNvPr>
          <p:cNvSpPr/>
          <p:nvPr/>
        </p:nvSpPr>
        <p:spPr>
          <a:xfrm>
            <a:off x="10826849" y="1184901"/>
            <a:ext cx="1133845" cy="590178"/>
          </a:xfrm>
          <a:prstGeom prst="rect">
            <a:avLst/>
          </a:prstGeom>
          <a:solidFill>
            <a:srgbClr val="FF6334">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dirty="0"/>
              <a:t>4</a:t>
            </a:r>
          </a:p>
        </p:txBody>
      </p:sp>
      <p:sp>
        <p:nvSpPr>
          <p:cNvPr id="8" name="Tijdelijke aanduiding voor dianummer 7">
            <a:extLst>
              <a:ext uri="{FF2B5EF4-FFF2-40B4-BE49-F238E27FC236}">
                <a16:creationId xmlns:a16="http://schemas.microsoft.com/office/drawing/2014/main" id="{627BC178-24FF-311C-443F-F5274B47C553}"/>
              </a:ext>
            </a:extLst>
          </p:cNvPr>
          <p:cNvSpPr>
            <a:spLocks noGrp="1"/>
          </p:cNvSpPr>
          <p:nvPr>
            <p:ph type="sldNum" sz="quarter" idx="12"/>
          </p:nvPr>
        </p:nvSpPr>
        <p:spPr/>
        <p:txBody>
          <a:bodyPr/>
          <a:lstStyle/>
          <a:p>
            <a:fld id="{74D7B23A-AFD9-6341-9C14-C1BDBC70DD3B}" type="slidenum">
              <a:rPr lang="nl-NL" smtClean="0"/>
              <a:pPr/>
              <a:t>17</a:t>
            </a:fld>
            <a:endParaRPr lang="nl-NL"/>
          </a:p>
        </p:txBody>
      </p:sp>
    </p:spTree>
    <p:extLst>
      <p:ext uri="{BB962C8B-B14F-4D97-AF65-F5344CB8AC3E}">
        <p14:creationId xmlns:p14="http://schemas.microsoft.com/office/powerpoint/2010/main" val="265629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2562CF-767E-F35F-60DC-1A3D51ADC68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1960E915-F2AC-43FE-C12E-FE81790AE60A}"/>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3" name="Picture 2">
            <a:extLst>
              <a:ext uri="{FF2B5EF4-FFF2-40B4-BE49-F238E27FC236}">
                <a16:creationId xmlns:a16="http://schemas.microsoft.com/office/drawing/2014/main" id="{FF752C00-6916-679E-43E7-F22F89AA3EC9}"/>
              </a:ext>
            </a:extLst>
          </p:cNvPr>
          <p:cNvPicPr>
            <a:picLocks noChangeAspect="1"/>
          </p:cNvPicPr>
          <p:nvPr/>
        </p:nvPicPr>
        <p:blipFill>
          <a:blip r:embed="rId3"/>
          <a:srcRect l="-14170" t="-1879" r="-300" b="-275"/>
          <a:stretch>
            <a:fillRect/>
          </a:stretch>
        </p:blipFill>
        <p:spPr>
          <a:xfrm>
            <a:off x="3096619" y="2017264"/>
            <a:ext cx="5505351" cy="3603761"/>
          </a:xfrm>
          <a:prstGeom prst="rect">
            <a:avLst/>
          </a:prstGeom>
        </p:spPr>
      </p:pic>
      <p:pic>
        <p:nvPicPr>
          <p:cNvPr id="4" name="Picture 3">
            <a:extLst>
              <a:ext uri="{FF2B5EF4-FFF2-40B4-BE49-F238E27FC236}">
                <a16:creationId xmlns:a16="http://schemas.microsoft.com/office/drawing/2014/main" id="{9FF9B274-C093-4642-DB1D-D30FD3FD2ECB}"/>
              </a:ext>
            </a:extLst>
          </p:cNvPr>
          <p:cNvPicPr>
            <a:picLocks noChangeAspect="1"/>
          </p:cNvPicPr>
          <p:nvPr/>
        </p:nvPicPr>
        <p:blipFill>
          <a:blip r:embed="rId4"/>
          <a:stretch>
            <a:fillRect/>
          </a:stretch>
        </p:blipFill>
        <p:spPr>
          <a:xfrm>
            <a:off x="2003091" y="835526"/>
            <a:ext cx="3611013" cy="2697692"/>
          </a:xfrm>
          <a:prstGeom prst="rect">
            <a:avLst/>
          </a:prstGeom>
        </p:spPr>
      </p:pic>
      <p:pic>
        <p:nvPicPr>
          <p:cNvPr id="5" name="Picture 4">
            <a:extLst>
              <a:ext uri="{FF2B5EF4-FFF2-40B4-BE49-F238E27FC236}">
                <a16:creationId xmlns:a16="http://schemas.microsoft.com/office/drawing/2014/main" id="{76365E4A-E08B-D2CE-6FBF-649F6A9F4FD8}"/>
              </a:ext>
            </a:extLst>
          </p:cNvPr>
          <p:cNvPicPr>
            <a:picLocks noChangeAspect="1"/>
          </p:cNvPicPr>
          <p:nvPr/>
        </p:nvPicPr>
        <p:blipFill>
          <a:blip r:embed="rId5"/>
          <a:stretch>
            <a:fillRect/>
          </a:stretch>
        </p:blipFill>
        <p:spPr>
          <a:xfrm>
            <a:off x="2003091" y="4193205"/>
            <a:ext cx="3611015" cy="2539755"/>
          </a:xfrm>
          <a:prstGeom prst="rect">
            <a:avLst/>
          </a:prstGeom>
        </p:spPr>
      </p:pic>
      <p:pic>
        <p:nvPicPr>
          <p:cNvPr id="7" name="Picture 6">
            <a:extLst>
              <a:ext uri="{FF2B5EF4-FFF2-40B4-BE49-F238E27FC236}">
                <a16:creationId xmlns:a16="http://schemas.microsoft.com/office/drawing/2014/main" id="{AC2E4E50-85E4-4368-E841-27DC3B295167}"/>
              </a:ext>
            </a:extLst>
          </p:cNvPr>
          <p:cNvPicPr>
            <a:picLocks noChangeAspect="1"/>
          </p:cNvPicPr>
          <p:nvPr/>
        </p:nvPicPr>
        <p:blipFill>
          <a:blip r:embed="rId6"/>
          <a:stretch>
            <a:fillRect/>
          </a:stretch>
        </p:blipFill>
        <p:spPr>
          <a:xfrm>
            <a:off x="6707634" y="4193205"/>
            <a:ext cx="3611014" cy="2530916"/>
          </a:xfrm>
          <a:prstGeom prst="rect">
            <a:avLst/>
          </a:prstGeom>
        </p:spPr>
      </p:pic>
      <p:pic>
        <p:nvPicPr>
          <p:cNvPr id="8" name="Picture 7">
            <a:extLst>
              <a:ext uri="{FF2B5EF4-FFF2-40B4-BE49-F238E27FC236}">
                <a16:creationId xmlns:a16="http://schemas.microsoft.com/office/drawing/2014/main" id="{F053F722-8B66-4753-4631-6011FE200D6D}"/>
              </a:ext>
            </a:extLst>
          </p:cNvPr>
          <p:cNvPicPr>
            <a:picLocks noChangeAspect="1"/>
          </p:cNvPicPr>
          <p:nvPr/>
        </p:nvPicPr>
        <p:blipFill>
          <a:blip r:embed="rId7"/>
          <a:stretch>
            <a:fillRect/>
          </a:stretch>
        </p:blipFill>
        <p:spPr>
          <a:xfrm>
            <a:off x="6707632" y="835526"/>
            <a:ext cx="3611013" cy="2556571"/>
          </a:xfrm>
          <a:prstGeom prst="rect">
            <a:avLst/>
          </a:prstGeom>
        </p:spPr>
      </p:pic>
      <p:sp>
        <p:nvSpPr>
          <p:cNvPr id="9" name="Tijdelijke aanduiding voor dianummer 8">
            <a:extLst>
              <a:ext uri="{FF2B5EF4-FFF2-40B4-BE49-F238E27FC236}">
                <a16:creationId xmlns:a16="http://schemas.microsoft.com/office/drawing/2014/main" id="{8DC6D210-A137-AE67-939D-1ED348E64347}"/>
              </a:ext>
            </a:extLst>
          </p:cNvPr>
          <p:cNvSpPr>
            <a:spLocks noGrp="1"/>
          </p:cNvSpPr>
          <p:nvPr>
            <p:ph type="sldNum" sz="quarter" idx="12"/>
          </p:nvPr>
        </p:nvSpPr>
        <p:spPr/>
        <p:txBody>
          <a:bodyPr/>
          <a:lstStyle/>
          <a:p>
            <a:fld id="{74D7B23A-AFD9-6341-9C14-C1BDBC70DD3B}" type="slidenum">
              <a:rPr lang="nl-NL" smtClean="0"/>
              <a:pPr/>
              <a:t>18</a:t>
            </a:fld>
            <a:endParaRPr lang="nl-NL"/>
          </a:p>
        </p:txBody>
      </p:sp>
    </p:spTree>
    <p:extLst>
      <p:ext uri="{BB962C8B-B14F-4D97-AF65-F5344CB8AC3E}">
        <p14:creationId xmlns:p14="http://schemas.microsoft.com/office/powerpoint/2010/main" val="3244612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CD0A63-7E12-D982-1FE5-33BE636C279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7EB5117-3E65-8061-7619-F28B226ED92A}"/>
              </a:ext>
            </a:extLst>
          </p:cNvPr>
          <p:cNvSpPr txBox="1"/>
          <p:nvPr/>
        </p:nvSpPr>
        <p:spPr>
          <a:xfrm>
            <a:off x="587078" y="624564"/>
            <a:ext cx="9217321" cy="1092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5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Inhoudsopgave</a:t>
            </a:r>
            <a:endParaRPr kumimoji="0" lang="nl-NL" sz="36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A5E7719C-AC6A-847A-6EC9-72D9C2A843A3}"/>
              </a:ext>
            </a:extLst>
          </p:cNvPr>
          <p:cNvSpPr txBox="1"/>
          <p:nvPr/>
        </p:nvSpPr>
        <p:spPr>
          <a:xfrm>
            <a:off x="587078" y="2009558"/>
            <a:ext cx="10975001" cy="418576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Calibri" panose="020F0502020204030204" pitchFamily="34" charset="0"/>
                <a:cs typeface="Arial" panose="020B0604020202020204" pitchFamily="34" charset="0"/>
              </a:rPr>
              <a:t>Aanleiding en vraagstelling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Methodiek en aanpak</a:t>
            </a:r>
            <a:endPar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Opbrengst van de interviews: trends en vragen aan de glazen bol</a:t>
            </a:r>
            <a:endParaRPr kumimoji="0" lang="nl-NL"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Assenstelsel</a:t>
            </a:r>
            <a:endParaRPr lang="nl-NL" b="1" dirty="0">
              <a:solidFill>
                <a:prstClr val="black"/>
              </a:solidFill>
              <a:latin typeface="Arial Nova Light" panose="020B03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Toekomstscenario’s – vier radicale maar mogelijke werelden</a:t>
            </a:r>
          </a:p>
          <a:p>
            <a:pPr marL="914400" lvl="1" indent="-457200">
              <a:buFont typeface="+mj-lt"/>
              <a:buAutoNum type="arabicPeriod"/>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Dubbelleven</a:t>
            </a:r>
          </a:p>
          <a:p>
            <a:pPr marL="914400" lvl="1" indent="-457200">
              <a:buFont typeface="+mj-lt"/>
              <a:buAutoNum type="arabicPeriod"/>
              <a:defRPr/>
            </a:pPr>
            <a:r>
              <a:rPr kumimoji="0" lang="nl-NL"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Makom</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 Vieren en laten zien</a:t>
            </a:r>
          </a:p>
          <a:p>
            <a:pPr marL="914400" lvl="1" indent="-457200">
              <a:buFont typeface="+mj-lt"/>
              <a:buAutoNum type="arabicPeriod"/>
              <a:defRPr/>
            </a:pPr>
            <a:r>
              <a:rPr kumimoji="0" lang="nl-NL"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Masada</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 </a:t>
            </a:r>
            <a:r>
              <a:rPr kumimoji="0" lang="nl-NL" b="1"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Fight</a:t>
            </a: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or flight</a:t>
            </a:r>
          </a:p>
          <a:p>
            <a:pPr marL="914400" lvl="1" indent="-457200">
              <a:buFont typeface="+mj-lt"/>
              <a:buAutoNum type="arabicPeriod"/>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Amorieten – Assimilatie</a:t>
            </a:r>
          </a:p>
          <a:p>
            <a:pPr>
              <a:defRPr/>
            </a:pPr>
            <a:endParaRPr lang="nl-NL" sz="3200" b="1" dirty="0">
              <a:solidFill>
                <a:prstClr val="black"/>
              </a:solidFill>
              <a:latin typeface="Arial Nova Light" panose="020B0304020202020204" pitchFamily="34" charset="0"/>
            </a:endParaRPr>
          </a:p>
          <a:p>
            <a:pPr>
              <a:defRPr/>
            </a:pPr>
            <a:r>
              <a:rPr lang="nl-NL" dirty="0">
                <a:solidFill>
                  <a:prstClr val="black"/>
                </a:solidFill>
                <a:latin typeface="Arial Nova Light" panose="020B0304020202020204" pitchFamily="34" charset="0"/>
              </a:rPr>
              <a:t>Bijlagen</a:t>
            </a:r>
          </a:p>
          <a:p>
            <a:pPr marL="342900" indent="-342900">
              <a:buAutoNum type="arabicPeriod"/>
              <a:defRPr/>
            </a:pPr>
            <a:r>
              <a:rPr lang="nl-NL" b="1" dirty="0">
                <a:solidFill>
                  <a:prstClr val="black"/>
                </a:solidFill>
                <a:latin typeface="Arial Nova Light" panose="020B0304020202020204" pitchFamily="34" charset="0"/>
              </a:rPr>
              <a:t>Vragenlijst interviews</a:t>
            </a:r>
          </a:p>
          <a:p>
            <a:pPr marL="342900" indent="-342900">
              <a:buAutoNum type="arabicPeriod"/>
              <a:defRPr/>
            </a:pPr>
            <a:r>
              <a:rPr kumimoji="0" lang="nl-NL"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Trendboek op basis van de interviews (apart bijgevoegd)</a:t>
            </a:r>
          </a:p>
          <a:p>
            <a:pPr marL="342900" indent="-342900">
              <a:buAutoNum type="arabicPeriod"/>
              <a:defRPr/>
            </a:pPr>
            <a:r>
              <a:rPr lang="nl-NL" b="1" dirty="0">
                <a:solidFill>
                  <a:prstClr val="black"/>
                </a:solidFill>
                <a:latin typeface="Arial Nova Light" panose="020B0304020202020204" pitchFamily="34" charset="0"/>
              </a:rPr>
              <a:t>Totaaloverzicht van de toekomstbeelden</a:t>
            </a:r>
            <a:endParaRPr kumimoji="0" lang="nl-NL" sz="32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3" name="Tijdelijke aanduiding voor dianummer 2">
            <a:extLst>
              <a:ext uri="{FF2B5EF4-FFF2-40B4-BE49-F238E27FC236}">
                <a16:creationId xmlns:a16="http://schemas.microsoft.com/office/drawing/2014/main" id="{34AFFBAF-9283-89B1-F584-C4D696613B34}"/>
              </a:ext>
            </a:extLst>
          </p:cNvPr>
          <p:cNvSpPr>
            <a:spLocks noGrp="1"/>
          </p:cNvSpPr>
          <p:nvPr>
            <p:ph type="sldNum" sz="quarter" idx="12"/>
          </p:nvPr>
        </p:nvSpPr>
        <p:spPr/>
        <p:txBody>
          <a:bodyPr/>
          <a:lstStyle/>
          <a:p>
            <a:fld id="{74D7B23A-AFD9-6341-9C14-C1BDBC70DD3B}" type="slidenum">
              <a:rPr lang="nl-NL" smtClean="0"/>
              <a:pPr/>
              <a:t>1</a:t>
            </a:fld>
            <a:endParaRPr lang="nl-NL"/>
          </a:p>
        </p:txBody>
      </p:sp>
    </p:spTree>
    <p:extLst>
      <p:ext uri="{BB962C8B-B14F-4D97-AF65-F5344CB8AC3E}">
        <p14:creationId xmlns:p14="http://schemas.microsoft.com/office/powerpoint/2010/main" val="2259858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62DA127-BD9B-5314-85DF-72FC787FE527}"/>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026C913-C25F-966B-2E33-0300DD9F5789}"/>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5" name="Afbeelding 4" descr="Afbeelding met tekst, schermopname, document, nummer&#10;&#10;Door AI gegenereerde inhoud is mogelijk onjuist.">
            <a:extLst>
              <a:ext uri="{FF2B5EF4-FFF2-40B4-BE49-F238E27FC236}">
                <a16:creationId xmlns:a16="http://schemas.microsoft.com/office/drawing/2014/main" id="{CCE3D87F-903E-0A38-308B-BAD6083D0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171" y="790986"/>
            <a:ext cx="7772400" cy="5834295"/>
          </a:xfrm>
          <a:prstGeom prst="rect">
            <a:avLst/>
          </a:prstGeom>
        </p:spPr>
      </p:pic>
      <p:sp>
        <p:nvSpPr>
          <p:cNvPr id="7" name="Tijdelijke aanduiding voor dianummer 6">
            <a:extLst>
              <a:ext uri="{FF2B5EF4-FFF2-40B4-BE49-F238E27FC236}">
                <a16:creationId xmlns:a16="http://schemas.microsoft.com/office/drawing/2014/main" id="{E1903C62-9054-D34A-B2CE-08D1918C639E}"/>
              </a:ext>
            </a:extLst>
          </p:cNvPr>
          <p:cNvSpPr>
            <a:spLocks noGrp="1"/>
          </p:cNvSpPr>
          <p:nvPr>
            <p:ph type="sldNum" sz="quarter" idx="12"/>
          </p:nvPr>
        </p:nvSpPr>
        <p:spPr/>
        <p:txBody>
          <a:bodyPr/>
          <a:lstStyle/>
          <a:p>
            <a:fld id="{74D7B23A-AFD9-6341-9C14-C1BDBC70DD3B}" type="slidenum">
              <a:rPr lang="nl-NL" smtClean="0"/>
              <a:pPr/>
              <a:t>19</a:t>
            </a:fld>
            <a:endParaRPr lang="nl-NL"/>
          </a:p>
        </p:txBody>
      </p:sp>
    </p:spTree>
    <p:extLst>
      <p:ext uri="{BB962C8B-B14F-4D97-AF65-F5344CB8AC3E}">
        <p14:creationId xmlns:p14="http://schemas.microsoft.com/office/powerpoint/2010/main" val="278958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0448DA-643A-3D30-442F-032C7A3A558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4C1116A8-6941-54F8-81FE-7638A2C963F5}"/>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4" name="Afbeelding 3" descr="Afbeelding met tekst, schermopname, document, nummer&#10;&#10;Door AI gegenereerde inhoud is mogelijk onjuist.">
            <a:extLst>
              <a:ext uri="{FF2B5EF4-FFF2-40B4-BE49-F238E27FC236}">
                <a16:creationId xmlns:a16="http://schemas.microsoft.com/office/drawing/2014/main" id="{46AA21BC-C92D-A3D6-2435-3A05619AF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472" y="1013056"/>
            <a:ext cx="7772400" cy="5556051"/>
          </a:xfrm>
          <a:prstGeom prst="rect">
            <a:avLst/>
          </a:prstGeom>
        </p:spPr>
      </p:pic>
      <p:sp>
        <p:nvSpPr>
          <p:cNvPr id="5" name="Tijdelijke aanduiding voor dianummer 4">
            <a:extLst>
              <a:ext uri="{FF2B5EF4-FFF2-40B4-BE49-F238E27FC236}">
                <a16:creationId xmlns:a16="http://schemas.microsoft.com/office/drawing/2014/main" id="{FF3175AE-E8EC-20B1-A5B2-3CA9932C906A}"/>
              </a:ext>
            </a:extLst>
          </p:cNvPr>
          <p:cNvSpPr>
            <a:spLocks noGrp="1"/>
          </p:cNvSpPr>
          <p:nvPr>
            <p:ph type="sldNum" sz="quarter" idx="12"/>
          </p:nvPr>
        </p:nvSpPr>
        <p:spPr/>
        <p:txBody>
          <a:bodyPr/>
          <a:lstStyle/>
          <a:p>
            <a:fld id="{74D7B23A-AFD9-6341-9C14-C1BDBC70DD3B}" type="slidenum">
              <a:rPr lang="nl-NL" smtClean="0"/>
              <a:pPr/>
              <a:t>20</a:t>
            </a:fld>
            <a:endParaRPr lang="nl-NL"/>
          </a:p>
        </p:txBody>
      </p:sp>
    </p:spTree>
    <p:extLst>
      <p:ext uri="{BB962C8B-B14F-4D97-AF65-F5344CB8AC3E}">
        <p14:creationId xmlns:p14="http://schemas.microsoft.com/office/powerpoint/2010/main" val="1699884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42EBC3F-EFF1-AD1A-D676-405638A9A219}"/>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8A68B6F3-3E41-D91C-6237-C60DD746A63D}"/>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4" name="Afbeelding 3" descr="Afbeelding met tekst, schermopname, document, ontvangst&#10;&#10;Door AI gegenereerde inhoud is mogelijk onjuist.">
            <a:extLst>
              <a:ext uri="{FF2B5EF4-FFF2-40B4-BE49-F238E27FC236}">
                <a16:creationId xmlns:a16="http://schemas.microsoft.com/office/drawing/2014/main" id="{6135563E-8030-0790-F725-CD6FFF0C7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674" y="1078369"/>
            <a:ext cx="7772400" cy="5476924"/>
          </a:xfrm>
          <a:prstGeom prst="rect">
            <a:avLst/>
          </a:prstGeom>
        </p:spPr>
      </p:pic>
      <p:sp>
        <p:nvSpPr>
          <p:cNvPr id="7" name="Tijdelijke aanduiding voor dianummer 6">
            <a:extLst>
              <a:ext uri="{FF2B5EF4-FFF2-40B4-BE49-F238E27FC236}">
                <a16:creationId xmlns:a16="http://schemas.microsoft.com/office/drawing/2014/main" id="{C66D1CC7-9C89-C7BE-8384-93D3FE4680F5}"/>
              </a:ext>
            </a:extLst>
          </p:cNvPr>
          <p:cNvSpPr>
            <a:spLocks noGrp="1"/>
          </p:cNvSpPr>
          <p:nvPr>
            <p:ph type="sldNum" sz="quarter" idx="12"/>
          </p:nvPr>
        </p:nvSpPr>
        <p:spPr/>
        <p:txBody>
          <a:bodyPr/>
          <a:lstStyle/>
          <a:p>
            <a:fld id="{74D7B23A-AFD9-6341-9C14-C1BDBC70DD3B}" type="slidenum">
              <a:rPr lang="nl-NL" smtClean="0"/>
              <a:pPr/>
              <a:t>21</a:t>
            </a:fld>
            <a:endParaRPr lang="nl-NL"/>
          </a:p>
        </p:txBody>
      </p:sp>
    </p:spTree>
    <p:extLst>
      <p:ext uri="{BB962C8B-B14F-4D97-AF65-F5344CB8AC3E}">
        <p14:creationId xmlns:p14="http://schemas.microsoft.com/office/powerpoint/2010/main" val="265208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4ADBEE-80CA-5844-A2EE-1A3E1C72222B}"/>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ACDFDA51-D413-3977-1637-39ED051A211F}"/>
              </a:ext>
            </a:extLst>
          </p:cNvPr>
          <p:cNvSpPr txBox="1"/>
          <p:nvPr/>
        </p:nvSpPr>
        <p:spPr>
          <a:xfrm>
            <a:off x="587078" y="148415"/>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Vergelijking van de toekomstbeelden</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4" name="Afbeelding 3" descr="Afbeelding met tekst, schermopname, document, nummer&#10;&#10;Door AI gegenereerde inhoud is mogelijk onjuist.">
            <a:extLst>
              <a:ext uri="{FF2B5EF4-FFF2-40B4-BE49-F238E27FC236}">
                <a16:creationId xmlns:a16="http://schemas.microsoft.com/office/drawing/2014/main" id="{DD290588-7935-81FA-0CED-6A383D025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474" y="1143684"/>
            <a:ext cx="7772400" cy="5433713"/>
          </a:xfrm>
          <a:prstGeom prst="rect">
            <a:avLst/>
          </a:prstGeom>
        </p:spPr>
      </p:pic>
      <p:sp>
        <p:nvSpPr>
          <p:cNvPr id="5" name="Tijdelijke aanduiding voor dianummer 4">
            <a:extLst>
              <a:ext uri="{FF2B5EF4-FFF2-40B4-BE49-F238E27FC236}">
                <a16:creationId xmlns:a16="http://schemas.microsoft.com/office/drawing/2014/main" id="{396DE820-AD45-D0F4-F172-1CF9259325B9}"/>
              </a:ext>
            </a:extLst>
          </p:cNvPr>
          <p:cNvSpPr>
            <a:spLocks noGrp="1"/>
          </p:cNvSpPr>
          <p:nvPr>
            <p:ph type="sldNum" sz="quarter" idx="12"/>
          </p:nvPr>
        </p:nvSpPr>
        <p:spPr/>
        <p:txBody>
          <a:bodyPr/>
          <a:lstStyle/>
          <a:p>
            <a:fld id="{74D7B23A-AFD9-6341-9C14-C1BDBC70DD3B}" type="slidenum">
              <a:rPr lang="nl-NL" smtClean="0"/>
              <a:pPr/>
              <a:t>22</a:t>
            </a:fld>
            <a:endParaRPr lang="nl-NL"/>
          </a:p>
        </p:txBody>
      </p:sp>
    </p:spTree>
    <p:extLst>
      <p:ext uri="{BB962C8B-B14F-4D97-AF65-F5344CB8AC3E}">
        <p14:creationId xmlns:p14="http://schemas.microsoft.com/office/powerpoint/2010/main" val="3588330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973"/>
            <a:lum/>
          </a:blip>
          <a:srcRect/>
          <a:stretch>
            <a:fillRect/>
          </a:stretch>
        </a:blipFill>
        <a:effectLst/>
      </p:bgPr>
    </p:bg>
    <p:spTree>
      <p:nvGrpSpPr>
        <p:cNvPr id="1" name="">
          <a:extLst>
            <a:ext uri="{FF2B5EF4-FFF2-40B4-BE49-F238E27FC236}">
              <a16:creationId xmlns:a16="http://schemas.microsoft.com/office/drawing/2014/main" id="{72925766-6B99-D314-1237-065F1B04E2D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E489AB1-3C8D-4373-D7F3-0C720F60E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3FECE3DD-7531-C8D7-91FE-4EF3B1CB6C4F}"/>
              </a:ext>
            </a:extLst>
          </p:cNvPr>
          <p:cNvSpPr txBox="1"/>
          <p:nvPr/>
        </p:nvSpPr>
        <p:spPr>
          <a:xfrm>
            <a:off x="956413" y="666085"/>
            <a:ext cx="9178505"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Colofon</a:t>
            </a:r>
          </a:p>
          <a:p>
            <a:pPr>
              <a:defRPr/>
            </a:pPr>
            <a:br>
              <a:rPr lang="nl-NL" sz="1000" dirty="0">
                <a:solidFill>
                  <a:prstClr val="white"/>
                </a:solidFill>
                <a:latin typeface="Tisa Offc Serif Pro" panose="02010504030101020102" pitchFamily="2" charset="0"/>
              </a:rPr>
            </a:br>
            <a:r>
              <a:rPr lang="nl-NL" sz="2400" dirty="0">
                <a:solidFill>
                  <a:prstClr val="white"/>
                </a:solidFill>
                <a:latin typeface="Tisa Offc Serif Pro" panose="02010504030101020102" pitchFamily="2" charset="0"/>
              </a:rPr>
              <a:t>Deze ‘Toekomstscenario’s voor Joods Nederland in 2036’ zijn ontwikkeld door Joods Maatschappelijk Werk onder begeleiding van Van de Bunt Adviseurs.</a:t>
            </a:r>
          </a:p>
        </p:txBody>
      </p:sp>
      <p:pic>
        <p:nvPicPr>
          <p:cNvPr id="2" name="Graphic 1">
            <a:extLst>
              <a:ext uri="{FF2B5EF4-FFF2-40B4-BE49-F238E27FC236}">
                <a16:creationId xmlns:a16="http://schemas.microsoft.com/office/drawing/2014/main" id="{3BE3DF0F-771B-94F2-95F3-E942615603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5087" y="3282790"/>
            <a:ext cx="2701826" cy="986994"/>
          </a:xfrm>
          <a:prstGeom prst="rect">
            <a:avLst/>
          </a:prstGeom>
        </p:spPr>
      </p:pic>
      <p:sp>
        <p:nvSpPr>
          <p:cNvPr id="4" name="Tijdelijke aanduiding voor dianummer 3">
            <a:extLst>
              <a:ext uri="{FF2B5EF4-FFF2-40B4-BE49-F238E27FC236}">
                <a16:creationId xmlns:a16="http://schemas.microsoft.com/office/drawing/2014/main" id="{44F65781-4949-27EB-5DC1-0DA97C7DEB9B}"/>
              </a:ext>
            </a:extLst>
          </p:cNvPr>
          <p:cNvSpPr>
            <a:spLocks noGrp="1"/>
          </p:cNvSpPr>
          <p:nvPr>
            <p:ph type="sldNum" sz="quarter" idx="12"/>
          </p:nvPr>
        </p:nvSpPr>
        <p:spPr/>
        <p:txBody>
          <a:bodyPr/>
          <a:lstStyle/>
          <a:p>
            <a:fld id="{74D7B23A-AFD9-6341-9C14-C1BDBC70DD3B}" type="slidenum">
              <a:rPr lang="nl-NL" smtClean="0"/>
              <a:pPr/>
              <a:t>23</a:t>
            </a:fld>
            <a:endParaRPr lang="nl-NL"/>
          </a:p>
        </p:txBody>
      </p:sp>
    </p:spTree>
    <p:extLst>
      <p:ext uri="{BB962C8B-B14F-4D97-AF65-F5344CB8AC3E}">
        <p14:creationId xmlns:p14="http://schemas.microsoft.com/office/powerpoint/2010/main" val="219440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D98FED2D-3575-6FC2-6B9F-8E9CA4F2B78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A8A56B2-6A81-6CD7-ADAE-FD12A2143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FEE52190-B2A2-BC54-824F-A9744120EB7A}"/>
              </a:ext>
            </a:extLst>
          </p:cNvPr>
          <p:cNvSpPr txBox="1"/>
          <p:nvPr/>
        </p:nvSpPr>
        <p:spPr>
          <a:xfrm>
            <a:off x="2040147" y="1809085"/>
            <a:ext cx="9178505" cy="12618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Bijlagen</a:t>
            </a:r>
          </a:p>
          <a:p>
            <a:pPr marL="742950" indent="-742950">
              <a:buFont typeface="+mj-lt"/>
              <a:buAutoNum type="arabicPeriod"/>
              <a:defRPr/>
            </a:pPr>
            <a:r>
              <a:rPr lang="nl-NL" sz="3200" dirty="0">
                <a:solidFill>
                  <a:prstClr val="white"/>
                </a:solidFill>
                <a:latin typeface="Tisa Offc Serif Pro" panose="02010504030101020102" pitchFamily="2" charset="0"/>
              </a:rPr>
              <a:t>Vragenlijst interviews</a:t>
            </a:r>
          </a:p>
        </p:txBody>
      </p:sp>
      <p:sp>
        <p:nvSpPr>
          <p:cNvPr id="3" name="Tijdelijke aanduiding voor dianummer 2">
            <a:extLst>
              <a:ext uri="{FF2B5EF4-FFF2-40B4-BE49-F238E27FC236}">
                <a16:creationId xmlns:a16="http://schemas.microsoft.com/office/drawing/2014/main" id="{DEC30091-5368-E1E3-1005-F404CE89BB63}"/>
              </a:ext>
            </a:extLst>
          </p:cNvPr>
          <p:cNvSpPr>
            <a:spLocks noGrp="1"/>
          </p:cNvSpPr>
          <p:nvPr>
            <p:ph type="sldNum" sz="quarter" idx="12"/>
          </p:nvPr>
        </p:nvSpPr>
        <p:spPr/>
        <p:txBody>
          <a:bodyPr/>
          <a:lstStyle/>
          <a:p>
            <a:fld id="{74D7B23A-AFD9-6341-9C14-C1BDBC70DD3B}" type="slidenum">
              <a:rPr lang="nl-NL" smtClean="0"/>
              <a:pPr/>
              <a:t>24</a:t>
            </a:fld>
            <a:endParaRPr lang="nl-NL"/>
          </a:p>
        </p:txBody>
      </p:sp>
    </p:spTree>
    <p:extLst>
      <p:ext uri="{BB962C8B-B14F-4D97-AF65-F5344CB8AC3E}">
        <p14:creationId xmlns:p14="http://schemas.microsoft.com/office/powerpoint/2010/main" val="2728621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B5CB4-A798-3EF7-DB2C-24F456C7435B}"/>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9E274AE2-2CDA-92BC-C007-F0AEA6268B17}"/>
              </a:ext>
            </a:extLst>
          </p:cNvPr>
          <p:cNvSpPr txBox="1"/>
          <p:nvPr/>
        </p:nvSpPr>
        <p:spPr>
          <a:xfrm>
            <a:off x="587078" y="655044"/>
            <a:ext cx="10233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Vragenlijst interviews (bijlage 1)</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5065CD3C-5D1D-AF52-A89D-6A27D319F12B}"/>
              </a:ext>
            </a:extLst>
          </p:cNvPr>
          <p:cNvSpPr txBox="1"/>
          <p:nvPr/>
        </p:nvSpPr>
        <p:spPr>
          <a:xfrm>
            <a:off x="587078" y="2009558"/>
            <a:ext cx="10975001" cy="49859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900" b="1"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Insteek en toelichting</a:t>
            </a:r>
          </a:p>
          <a:p>
            <a:r>
              <a:rPr lang="nl-NL" dirty="0">
                <a:latin typeface="Arial Nova Light" panose="020B0304020202020204" pitchFamily="34" charset="0"/>
              </a:rPr>
              <a:t>Het doel van de interviews is om trends (vanaf nu ontwikkelingen genoemd) te identificeren die van invloed kunnen zijn op Joods Nederland in 2036. We vragen daarom aan organisaties en individuen: a) wat zij op dit moment voor ontwikkelingen zien, b) in welke mate zij denken dat dit van impact gaat zijn voor Joods Nederland, c) of ze het zeker of onzeker achten dat die ontwikkelingen door gaat zetten richting 2036 (NB. Onzekere ontwikkelingen zijn net zo – zo niet </a:t>
            </a:r>
            <a:r>
              <a:rPr lang="nl-NL" dirty="0" err="1">
                <a:latin typeface="Arial Nova Light" panose="020B0304020202020204" pitchFamily="34" charset="0"/>
              </a:rPr>
              <a:t>nòg</a:t>
            </a:r>
            <a:r>
              <a:rPr lang="nl-NL" dirty="0">
                <a:latin typeface="Arial Nova Light" panose="020B0304020202020204" pitchFamily="34" charset="0"/>
              </a:rPr>
              <a:t> – belangrijker voor de te ontwikkelen toekomstbeelden).</a:t>
            </a:r>
            <a:endParaRPr lang="en-NL" dirty="0">
              <a:latin typeface="Arial Nova Light" panose="020B0304020202020204" pitchFamily="34" charset="0"/>
            </a:endParaRPr>
          </a:p>
          <a:p>
            <a:endParaRPr lang="nl-NL" dirty="0">
              <a:latin typeface="Arial Nova Light" panose="020B0304020202020204" pitchFamily="34" charset="0"/>
            </a:endParaRPr>
          </a:p>
          <a:p>
            <a:r>
              <a:rPr lang="nl-NL" dirty="0">
                <a:latin typeface="Arial Nova Light" panose="020B0304020202020204" pitchFamily="34" charset="0"/>
              </a:rPr>
              <a:t>Om een zo compleet mogelijk beeld te krijgen van de relevante ontwikkelingen hebben we vooraf een aantal categorieën gedefinieerd waarop we in ieder geval willen uitvragen wat de geïnterviewden als de belangrijkste ontwikkelingen zien. In de vragenlijst maken we onderscheid tussen ontwikkelingen die betrekking hebben op (vrij naar de schijf van vijf van Ido Abram): 1) Joodse cultuur (religie, cultuur en traditie), 2) (verhouding tot) Israël, 3) </a:t>
            </a:r>
            <a:r>
              <a:rPr lang="nl-NL" dirty="0" err="1">
                <a:latin typeface="Arial Nova Light" panose="020B0304020202020204" pitchFamily="34" charset="0"/>
              </a:rPr>
              <a:t>Shoa</a:t>
            </a:r>
            <a:r>
              <a:rPr lang="nl-NL" dirty="0">
                <a:latin typeface="Arial Nova Light" panose="020B0304020202020204" pitchFamily="34" charset="0"/>
              </a:rPr>
              <a:t> en Antisemitisme, 4) persoonlijke levensgeschiedenis, 5) Nederlandse samenleving.</a:t>
            </a:r>
            <a:endParaRPr lang="en-NL" dirty="0">
              <a:latin typeface="Arial Nova Light" panose="020B0304020202020204" pitchFamily="34" charset="0"/>
            </a:endParaRPr>
          </a:p>
          <a:p>
            <a:endParaRPr lang="nl-NL" dirty="0">
              <a:latin typeface="Arial Nova Light" panose="020B0304020202020204" pitchFamily="34" charset="0"/>
            </a:endParaRPr>
          </a:p>
          <a:p>
            <a:r>
              <a:rPr lang="nl-NL" dirty="0">
                <a:latin typeface="Arial Nova Light" panose="020B0304020202020204" pitchFamily="34" charset="0"/>
              </a:rPr>
              <a:t>De vertegenwoordigers van organisaties zijn in staat om vanuit hun organisatie- en netwerkperspectief diverse ontwikkelingen te identificeren en duiden. Voor de individuen zal het accent meer liggen op wat zij zelf en hun naasten aan ontwikkelingen ervaren. </a:t>
            </a:r>
            <a:endParaRPr lang="en-NL" dirty="0">
              <a:latin typeface="Arial Nova Light" panose="020B0304020202020204" pitchFamily="34" charset="0"/>
            </a:endParaRPr>
          </a:p>
          <a:p>
            <a:pPr marR="0" lvl="0" algn="l" defTabSz="914400" rtl="0" eaLnBrk="1" fontAlgn="auto" latinLnBrk="0" hangingPunct="1">
              <a:lnSpc>
                <a:spcPct val="100000"/>
              </a:lnSpc>
              <a:spcBef>
                <a:spcPts val="0"/>
              </a:spcBef>
              <a:spcAft>
                <a:spcPts val="1200"/>
              </a:spcAft>
              <a:buClrTx/>
              <a:buSzTx/>
              <a:tabLst/>
              <a:defRPr/>
            </a:pPr>
            <a:endPar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3" name="Tijdelijke aanduiding voor dianummer 2">
            <a:extLst>
              <a:ext uri="{FF2B5EF4-FFF2-40B4-BE49-F238E27FC236}">
                <a16:creationId xmlns:a16="http://schemas.microsoft.com/office/drawing/2014/main" id="{EA8EA715-AF59-0CF8-F8AE-1C6A3288A129}"/>
              </a:ext>
            </a:extLst>
          </p:cNvPr>
          <p:cNvSpPr>
            <a:spLocks noGrp="1"/>
          </p:cNvSpPr>
          <p:nvPr>
            <p:ph type="sldNum" sz="quarter" idx="12"/>
          </p:nvPr>
        </p:nvSpPr>
        <p:spPr/>
        <p:txBody>
          <a:bodyPr/>
          <a:lstStyle/>
          <a:p>
            <a:fld id="{74D7B23A-AFD9-6341-9C14-C1BDBC70DD3B}" type="slidenum">
              <a:rPr lang="nl-NL" smtClean="0"/>
              <a:pPr/>
              <a:t>25</a:t>
            </a:fld>
            <a:endParaRPr lang="nl-NL"/>
          </a:p>
        </p:txBody>
      </p:sp>
    </p:spTree>
    <p:extLst>
      <p:ext uri="{BB962C8B-B14F-4D97-AF65-F5344CB8AC3E}">
        <p14:creationId xmlns:p14="http://schemas.microsoft.com/office/powerpoint/2010/main" val="3501716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02CF-8176-A8A3-27B8-C498CF28EE6D}"/>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C740F93B-E8DC-4FE0-4434-0FF819DF91EB}"/>
              </a:ext>
            </a:extLst>
          </p:cNvPr>
          <p:cNvSpPr txBox="1"/>
          <p:nvPr/>
        </p:nvSpPr>
        <p:spPr>
          <a:xfrm>
            <a:off x="587078" y="459099"/>
            <a:ext cx="10233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rPr>
              <a:t>Vragen individuen</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FEFE4DE3-1F8A-A330-1EA2-15A7D06AF3C9}"/>
              </a:ext>
            </a:extLst>
          </p:cNvPr>
          <p:cNvSpPr txBox="1"/>
          <p:nvPr/>
        </p:nvSpPr>
        <p:spPr>
          <a:xfrm>
            <a:off x="587078" y="1432613"/>
            <a:ext cx="10975001" cy="5216813"/>
          </a:xfrm>
          <a:prstGeom prst="rect">
            <a:avLst/>
          </a:prstGeom>
          <a:noFill/>
        </p:spPr>
        <p:txBody>
          <a:bodyPr wrap="square">
            <a:spAutoFit/>
          </a:bodyPr>
          <a:lstStyle/>
          <a:p>
            <a:pPr marL="228600" indent="-228600">
              <a:buFont typeface="+mj-lt"/>
              <a:buAutoNum type="arabicPeriod"/>
            </a:pPr>
            <a:r>
              <a:rPr lang="nl-NL" sz="1400" dirty="0">
                <a:latin typeface="Arial Nova Light" panose="020B0304020202020204" pitchFamily="34" charset="0"/>
              </a:rPr>
              <a:t>Startvraag: Hoe ziet jouw jodendom er uit?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rol speelt […] daarin?: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2"/>
            </a:pPr>
            <a:r>
              <a:rPr lang="nl-NL" sz="1400" dirty="0">
                <a:latin typeface="Arial Nova Light" panose="020B0304020202020204" pitchFamily="34" charset="0"/>
              </a:rPr>
              <a:t>Welke ontwikkelingen zie je bij jezelf en in je directe omgeving (die van invloed zijn op Joods Nederland)?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ontwikkelingen zie je bij jezelf en in je directe omgeving ten aanzien van: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3"/>
            </a:pPr>
            <a:r>
              <a:rPr lang="nl-NL" sz="1400" dirty="0">
                <a:latin typeface="Arial Nova Light" panose="020B0304020202020204" pitchFamily="34" charset="0"/>
              </a:rPr>
              <a:t>Welke van de genoemde ontwikkelingen zou je typeren als het meest impactvol voor Joods Nederland in 2036?</a:t>
            </a:r>
          </a:p>
          <a:p>
            <a:pPr marL="228600" indent="-228600">
              <a:buFont typeface="+mj-lt"/>
              <a:buAutoNum type="arabicPeriod" startAt="3"/>
            </a:pPr>
            <a:r>
              <a:rPr lang="nl-NL" sz="1400" dirty="0">
                <a:latin typeface="Arial Nova Light" panose="020B0304020202020204" pitchFamily="34" charset="0"/>
              </a:rPr>
              <a:t>Welke van de genoemde ontwikkelingen zou je typeren als zeker dat deze doorzet richting 2036? Welke van de genoemde ontwikkelingen zou je typeren als onzeker dat deze doorzet richting 2036? </a:t>
            </a:r>
          </a:p>
          <a:p>
            <a:pPr marL="228600" indent="-228600">
              <a:buFont typeface="+mj-lt"/>
              <a:buAutoNum type="arabicPeriod" startAt="3"/>
            </a:pPr>
            <a:r>
              <a:rPr lang="nl-NL" sz="1400" dirty="0">
                <a:latin typeface="Arial Nova Light" panose="020B0304020202020204" pitchFamily="34" charset="0"/>
              </a:rPr>
              <a:t>Stel: je kunt in een glazen bol kijken, hoe ziet Joods Nederland er over 10 jaar uit? [Of: Stel, je mag een vraag stellen aan een glazen bol over hoe Joods Nederland er over 10 jaar uitziet, welke vraag zou je stellen?]</a:t>
            </a:r>
          </a:p>
          <a:p>
            <a:endParaRPr lang="en-NL" sz="1100" dirty="0">
              <a:latin typeface="Arial Nova Light" panose="020B0304020202020204" pitchFamily="34" charset="0"/>
            </a:endParaRPr>
          </a:p>
        </p:txBody>
      </p:sp>
      <p:sp>
        <p:nvSpPr>
          <p:cNvPr id="3" name="Tijdelijke aanduiding voor dianummer 2">
            <a:extLst>
              <a:ext uri="{FF2B5EF4-FFF2-40B4-BE49-F238E27FC236}">
                <a16:creationId xmlns:a16="http://schemas.microsoft.com/office/drawing/2014/main" id="{BB6F1B43-A080-72B9-3714-4CE25AEB898B}"/>
              </a:ext>
            </a:extLst>
          </p:cNvPr>
          <p:cNvSpPr>
            <a:spLocks noGrp="1"/>
          </p:cNvSpPr>
          <p:nvPr>
            <p:ph type="sldNum" sz="quarter" idx="12"/>
          </p:nvPr>
        </p:nvSpPr>
        <p:spPr/>
        <p:txBody>
          <a:bodyPr/>
          <a:lstStyle/>
          <a:p>
            <a:fld id="{74D7B23A-AFD9-6341-9C14-C1BDBC70DD3B}" type="slidenum">
              <a:rPr lang="nl-NL" smtClean="0"/>
              <a:pPr/>
              <a:t>26</a:t>
            </a:fld>
            <a:endParaRPr lang="nl-NL"/>
          </a:p>
        </p:txBody>
      </p:sp>
    </p:spTree>
    <p:extLst>
      <p:ext uri="{BB962C8B-B14F-4D97-AF65-F5344CB8AC3E}">
        <p14:creationId xmlns:p14="http://schemas.microsoft.com/office/powerpoint/2010/main" val="4271615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1C0E-A4BC-99FB-D748-4CDF8A1262B0}"/>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87E4B13E-A07A-4371-1D43-E615BFE08A6B}"/>
              </a:ext>
            </a:extLst>
          </p:cNvPr>
          <p:cNvSpPr txBox="1"/>
          <p:nvPr/>
        </p:nvSpPr>
        <p:spPr>
          <a:xfrm>
            <a:off x="587078" y="446036"/>
            <a:ext cx="102333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rPr>
              <a:t>Vragen organisaties</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B2E7FD29-6CD3-D77E-18D7-95AB74356ACC}"/>
              </a:ext>
            </a:extLst>
          </p:cNvPr>
          <p:cNvSpPr txBox="1"/>
          <p:nvPr/>
        </p:nvSpPr>
        <p:spPr>
          <a:xfrm>
            <a:off x="587078" y="1419550"/>
            <a:ext cx="10975001" cy="5401479"/>
          </a:xfrm>
          <a:prstGeom prst="rect">
            <a:avLst/>
          </a:prstGeom>
          <a:noFill/>
        </p:spPr>
        <p:txBody>
          <a:bodyPr wrap="square">
            <a:spAutoFit/>
          </a:bodyPr>
          <a:lstStyle/>
          <a:p>
            <a:pPr marL="228600" indent="-228600">
              <a:buFont typeface="+mj-lt"/>
              <a:buAutoNum type="arabicPeriod"/>
            </a:pPr>
            <a:r>
              <a:rPr lang="nl-NL" sz="1400" dirty="0">
                <a:latin typeface="Arial Nova Light" panose="020B0304020202020204" pitchFamily="34" charset="0"/>
              </a:rPr>
              <a:t>Startvraag: Vanuit welke visie op jodendom is jouw organisatie actief (en ben jij actief)?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rol speelt […] daarin?: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2"/>
            </a:pPr>
            <a:r>
              <a:rPr lang="nl-NL" sz="1400" dirty="0">
                <a:latin typeface="Arial Nova Light" panose="020B0304020202020204" pitchFamily="34" charset="0"/>
              </a:rPr>
              <a:t>Welke ontwikkelingen zie je vanuit de organisatie en in de directe omgeving ervan die van invloed zijn op Joods Nederland? </a:t>
            </a:r>
          </a:p>
          <a:p>
            <a:endParaRPr lang="nl-NL" sz="1400" dirty="0">
              <a:latin typeface="Arial Nova Light" panose="020B0304020202020204" pitchFamily="34" charset="0"/>
            </a:endParaRPr>
          </a:p>
          <a:p>
            <a:r>
              <a:rPr lang="nl-NL" sz="1400" dirty="0">
                <a:latin typeface="Arial Nova Light" panose="020B0304020202020204" pitchFamily="34" charset="0"/>
              </a:rPr>
              <a:t>Doorvragen op alle vijf aspecten, dus: Welke ontwikkelingen zie je ten aanzien van:</a:t>
            </a:r>
          </a:p>
          <a:p>
            <a:pPr marL="171450" indent="-171450">
              <a:buFont typeface="Arial" panose="020B0604020202020204" pitchFamily="34" charset="0"/>
              <a:buChar char="•"/>
            </a:pPr>
            <a:r>
              <a:rPr lang="nl-NL" sz="1400" dirty="0">
                <a:latin typeface="Arial Nova Light" panose="020B0304020202020204" pitchFamily="34" charset="0"/>
              </a:rPr>
              <a:t>Religie, Cultuur en Traditie</a:t>
            </a:r>
          </a:p>
          <a:p>
            <a:pPr marL="171450" indent="-171450">
              <a:buFont typeface="Arial" panose="020B0604020202020204" pitchFamily="34" charset="0"/>
              <a:buChar char="•"/>
            </a:pPr>
            <a:r>
              <a:rPr lang="nl-NL" sz="1400" dirty="0">
                <a:latin typeface="Arial Nova Light" panose="020B0304020202020204" pitchFamily="34" charset="0"/>
              </a:rPr>
              <a:t>Israël/Zionisme</a:t>
            </a:r>
          </a:p>
          <a:p>
            <a:pPr marL="171450" indent="-171450">
              <a:buFont typeface="Arial" panose="020B0604020202020204" pitchFamily="34" charset="0"/>
              <a:buChar char="•"/>
            </a:pPr>
            <a:r>
              <a:rPr lang="nl-NL" sz="1400" dirty="0" err="1">
                <a:latin typeface="Arial Nova Light" panose="020B0304020202020204" pitchFamily="34" charset="0"/>
              </a:rPr>
              <a:t>Shoa</a:t>
            </a:r>
            <a:r>
              <a:rPr lang="nl-NL" sz="1400" dirty="0">
                <a:latin typeface="Arial Nova Light" panose="020B0304020202020204" pitchFamily="34" charset="0"/>
              </a:rPr>
              <a:t> en antisemitisme</a:t>
            </a:r>
          </a:p>
          <a:p>
            <a:pPr marL="171450" indent="-171450">
              <a:buFont typeface="Arial" panose="020B0604020202020204" pitchFamily="34" charset="0"/>
              <a:buChar char="•"/>
            </a:pPr>
            <a:r>
              <a:rPr lang="nl-NL" sz="1400" dirty="0">
                <a:latin typeface="Arial Nova Light" panose="020B0304020202020204" pitchFamily="34" charset="0"/>
              </a:rPr>
              <a:t>Je persoonlijke levensgeschiedenis</a:t>
            </a:r>
          </a:p>
          <a:p>
            <a:pPr marL="171450" indent="-171450">
              <a:buFont typeface="Arial" panose="020B0604020202020204" pitchFamily="34" charset="0"/>
              <a:buChar char="•"/>
            </a:pPr>
            <a:r>
              <a:rPr lang="nl-NL" sz="1400" dirty="0">
                <a:latin typeface="Arial Nova Light" panose="020B0304020202020204" pitchFamily="34" charset="0"/>
              </a:rPr>
              <a:t>De Nederlandse samenleving</a:t>
            </a:r>
          </a:p>
          <a:p>
            <a:endParaRPr lang="nl-NL" sz="1400" dirty="0">
              <a:latin typeface="Arial Nova Light" panose="020B0304020202020204" pitchFamily="34" charset="0"/>
            </a:endParaRPr>
          </a:p>
          <a:p>
            <a:pPr marL="228600" indent="-228600">
              <a:buFont typeface="+mj-lt"/>
              <a:buAutoNum type="arabicPeriod" startAt="3"/>
            </a:pPr>
            <a:r>
              <a:rPr lang="nl-NL" sz="1400" dirty="0">
                <a:latin typeface="Arial Nova Light" panose="020B0304020202020204" pitchFamily="34" charset="0"/>
              </a:rPr>
              <a:t>Welke van de genoemde ontwikkelingen zou je typeren als het meest impactvol voor Joods Nederland in 2036?</a:t>
            </a:r>
          </a:p>
          <a:p>
            <a:pPr marL="228600" indent="-228600">
              <a:buFont typeface="+mj-lt"/>
              <a:buAutoNum type="arabicPeriod" startAt="3"/>
            </a:pPr>
            <a:r>
              <a:rPr lang="nl-NL" sz="1400" dirty="0">
                <a:latin typeface="Arial Nova Light" panose="020B0304020202020204" pitchFamily="34" charset="0"/>
              </a:rPr>
              <a:t>Welke van de genoemde ontwikkelingen zou je typeren als zeker dat deze doorzet richting 2036? Welke van de genoemde ontwikkelingen zou je typeren als onzeker dat deze doorzet richting 2036? </a:t>
            </a:r>
          </a:p>
          <a:p>
            <a:pPr marL="228600" indent="-228600">
              <a:buFont typeface="+mj-lt"/>
              <a:buAutoNum type="arabicPeriod" startAt="3"/>
            </a:pPr>
            <a:r>
              <a:rPr lang="nl-NL" sz="1400" dirty="0">
                <a:latin typeface="Arial Nova Light" panose="020B0304020202020204" pitchFamily="34" charset="0"/>
              </a:rPr>
              <a:t>Stel: je kunt in een glazen bol kijken, hoe ziet Joods Nederland er over 10 jaar uit? [Of: Stel, je mag een vraag stellen aan een glazen bol over hoe Joods Nederland er over 10 jaar uitziet, welke vraag zou je stellen?]</a:t>
            </a:r>
          </a:p>
          <a:p>
            <a:endParaRPr lang="en-NL" sz="1100" dirty="0">
              <a:latin typeface="Arial Nova Light" panose="020B0304020202020204" pitchFamily="34" charset="0"/>
            </a:endParaRPr>
          </a:p>
        </p:txBody>
      </p:sp>
      <p:sp>
        <p:nvSpPr>
          <p:cNvPr id="3" name="Tijdelijke aanduiding voor dianummer 2">
            <a:extLst>
              <a:ext uri="{FF2B5EF4-FFF2-40B4-BE49-F238E27FC236}">
                <a16:creationId xmlns:a16="http://schemas.microsoft.com/office/drawing/2014/main" id="{A4EBFCE7-E7CF-C1C1-4DCE-A8BE2908D598}"/>
              </a:ext>
            </a:extLst>
          </p:cNvPr>
          <p:cNvSpPr>
            <a:spLocks noGrp="1"/>
          </p:cNvSpPr>
          <p:nvPr>
            <p:ph type="sldNum" sz="quarter" idx="12"/>
          </p:nvPr>
        </p:nvSpPr>
        <p:spPr/>
        <p:txBody>
          <a:bodyPr/>
          <a:lstStyle/>
          <a:p>
            <a:fld id="{74D7B23A-AFD9-6341-9C14-C1BDBC70DD3B}" type="slidenum">
              <a:rPr lang="nl-NL" smtClean="0"/>
              <a:pPr/>
              <a:t>27</a:t>
            </a:fld>
            <a:endParaRPr lang="nl-NL"/>
          </a:p>
        </p:txBody>
      </p:sp>
    </p:spTree>
    <p:extLst>
      <p:ext uri="{BB962C8B-B14F-4D97-AF65-F5344CB8AC3E}">
        <p14:creationId xmlns:p14="http://schemas.microsoft.com/office/powerpoint/2010/main" val="118816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BE313E26-888D-8932-E6DE-D8AE9934F58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B8FD653-F5BC-41D0-89BD-B346B7EB7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2D0244D5-BDAD-7EDF-2BE2-60D92D5484B1}"/>
              </a:ext>
            </a:extLst>
          </p:cNvPr>
          <p:cNvSpPr txBox="1"/>
          <p:nvPr/>
        </p:nvSpPr>
        <p:spPr>
          <a:xfrm>
            <a:off x="2040147" y="1809085"/>
            <a:ext cx="9178505" cy="12618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Bijlagen</a:t>
            </a:r>
          </a:p>
          <a:p>
            <a:pPr marL="742950" indent="-742950">
              <a:buFont typeface="+mj-lt"/>
              <a:buAutoNum type="arabicPeriod" startAt="2"/>
              <a:defRPr/>
            </a:pPr>
            <a:r>
              <a:rPr lang="nl-NL" sz="3200" dirty="0">
                <a:solidFill>
                  <a:prstClr val="white"/>
                </a:solidFill>
                <a:latin typeface="Tisa Offc Serif Pro" panose="02010504030101020102" pitchFamily="2" charset="0"/>
              </a:rPr>
              <a:t>Trendboek op basis van de interviews</a:t>
            </a:r>
          </a:p>
        </p:txBody>
      </p:sp>
      <p:sp>
        <p:nvSpPr>
          <p:cNvPr id="3" name="Tijdelijke aanduiding voor dianummer 2">
            <a:extLst>
              <a:ext uri="{FF2B5EF4-FFF2-40B4-BE49-F238E27FC236}">
                <a16:creationId xmlns:a16="http://schemas.microsoft.com/office/drawing/2014/main" id="{92599F89-75B6-29D0-3306-7C6032F70EBF}"/>
              </a:ext>
            </a:extLst>
          </p:cNvPr>
          <p:cNvSpPr>
            <a:spLocks noGrp="1"/>
          </p:cNvSpPr>
          <p:nvPr>
            <p:ph type="sldNum" sz="quarter" idx="12"/>
          </p:nvPr>
        </p:nvSpPr>
        <p:spPr/>
        <p:txBody>
          <a:bodyPr/>
          <a:lstStyle/>
          <a:p>
            <a:fld id="{74D7B23A-AFD9-6341-9C14-C1BDBC70DD3B}" type="slidenum">
              <a:rPr lang="nl-NL" smtClean="0"/>
              <a:pPr/>
              <a:t>28</a:t>
            </a:fld>
            <a:endParaRPr lang="nl-NL"/>
          </a:p>
        </p:txBody>
      </p:sp>
    </p:spTree>
    <p:extLst>
      <p:ext uri="{BB962C8B-B14F-4D97-AF65-F5344CB8AC3E}">
        <p14:creationId xmlns:p14="http://schemas.microsoft.com/office/powerpoint/2010/main" val="331381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F1ED1B-A13C-8CBB-F7E8-74C48F2A14ED}"/>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EFF251B-FD86-E7B2-0A86-B97D53D06913}"/>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1. Aanleiding en vraagstelling</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03B3D8A4-FAB9-829E-5920-6AA5AC9474AC}"/>
              </a:ext>
            </a:extLst>
          </p:cNvPr>
          <p:cNvSpPr txBox="1"/>
          <p:nvPr/>
        </p:nvSpPr>
        <p:spPr>
          <a:xfrm>
            <a:off x="587078" y="2009558"/>
            <a:ext cx="10975001" cy="435503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lang="nl-NL" sz="1900" dirty="0">
                <a:solidFill>
                  <a:prstClr val="black"/>
                </a:solidFill>
                <a:latin typeface="Arial Nova Light" panose="020B0304020202020204" pitchFamily="34" charset="0"/>
              </a:rPr>
              <a:t>In </a:t>
            </a: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2025 heeft JMW het initiatief genomen om toekomstscenario’s te ontwikkelen over hoe Joods Nederland er in 2036 eruit kan zien. Aanleiding hiervoor is de behoefte om grip te krijgen op een snel veranderende wereld en tot een breed gedragen beeld te komen over hoe Joods Nederland er op termijn uit kan zien.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Als onderdeel van de aanpak is daarom expliciet gekozen om bij de ontwikkeling van de toekomstscenario’s te putten uit de rijke kennis en waargenomen ontwikkelingen over de volle breedte van Joods Nederland.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toekomstscenario’s hebben primair tot doel om het gesprek binnen en over Joods Nederland te verrijken door een gemeenschappelijk beeld te scheppen van hoe Joods Nederland eruit kan komen te zien. Specifiek voor JMW hebben de toekomstscenario’s ook waarde voor de eigen strategische afwegingen.</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concrete vraagstelling luidde: ontwikkel radicale maar mogelijke toekomstbeelden die tezamen een breed beeld geven van hoe Joods Nederland in 2036 eruit kan zien.</a:t>
            </a:r>
          </a:p>
        </p:txBody>
      </p:sp>
      <p:sp>
        <p:nvSpPr>
          <p:cNvPr id="3" name="Tijdelijke aanduiding voor dianummer 2">
            <a:extLst>
              <a:ext uri="{FF2B5EF4-FFF2-40B4-BE49-F238E27FC236}">
                <a16:creationId xmlns:a16="http://schemas.microsoft.com/office/drawing/2014/main" id="{9F870FBB-B85B-3931-351D-698AB86B5283}"/>
              </a:ext>
            </a:extLst>
          </p:cNvPr>
          <p:cNvSpPr>
            <a:spLocks noGrp="1"/>
          </p:cNvSpPr>
          <p:nvPr>
            <p:ph type="sldNum" sz="quarter" idx="12"/>
          </p:nvPr>
        </p:nvSpPr>
        <p:spPr/>
        <p:txBody>
          <a:bodyPr/>
          <a:lstStyle/>
          <a:p>
            <a:fld id="{74D7B23A-AFD9-6341-9C14-C1BDBC70DD3B}" type="slidenum">
              <a:rPr lang="nl-NL" smtClean="0"/>
              <a:pPr/>
              <a:t>2</a:t>
            </a:fld>
            <a:endParaRPr lang="nl-NL"/>
          </a:p>
        </p:txBody>
      </p:sp>
    </p:spTree>
    <p:extLst>
      <p:ext uri="{BB962C8B-B14F-4D97-AF65-F5344CB8AC3E}">
        <p14:creationId xmlns:p14="http://schemas.microsoft.com/office/powerpoint/2010/main" val="234656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D886B96C-A9F8-89BA-A385-35AA9CB5683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FFD5ED3-A48E-4216-B4C8-FCD8E96D8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DFD1A65D-01EB-EC21-277C-AC1AA8DD0CB2}"/>
              </a:ext>
            </a:extLst>
          </p:cNvPr>
          <p:cNvSpPr txBox="1"/>
          <p:nvPr/>
        </p:nvSpPr>
        <p:spPr>
          <a:xfrm>
            <a:off x="2040147" y="1809085"/>
            <a:ext cx="9178505" cy="12618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Tisa Offc Serif Pro" panose="02010504030101020102" pitchFamily="2" charset="0"/>
                <a:ea typeface="+mn-ea"/>
                <a:cs typeface="TisaPro-Bold" panose="02010804040101020102" pitchFamily="2" charset="77"/>
              </a:rPr>
              <a:t>Bijlagen</a:t>
            </a:r>
          </a:p>
          <a:p>
            <a:pPr marL="742950" indent="-742950">
              <a:buFont typeface="+mj-lt"/>
              <a:buAutoNum type="arabicPeriod" startAt="3"/>
              <a:defRPr/>
            </a:pPr>
            <a:r>
              <a:rPr lang="nl-NL" sz="3200" dirty="0">
                <a:solidFill>
                  <a:prstClr val="white"/>
                </a:solidFill>
                <a:latin typeface="Tisa Offc Serif Pro" panose="02010504030101020102" pitchFamily="2" charset="0"/>
              </a:rPr>
              <a:t>Totaaloverzicht van de toekomstbeelden</a:t>
            </a:r>
          </a:p>
        </p:txBody>
      </p:sp>
      <p:sp>
        <p:nvSpPr>
          <p:cNvPr id="3" name="Tijdelijke aanduiding voor dianummer 2">
            <a:extLst>
              <a:ext uri="{FF2B5EF4-FFF2-40B4-BE49-F238E27FC236}">
                <a16:creationId xmlns:a16="http://schemas.microsoft.com/office/drawing/2014/main" id="{8927DF6F-B15C-21BB-1168-05E1D22ADA03}"/>
              </a:ext>
            </a:extLst>
          </p:cNvPr>
          <p:cNvSpPr>
            <a:spLocks noGrp="1"/>
          </p:cNvSpPr>
          <p:nvPr>
            <p:ph type="sldNum" sz="quarter" idx="12"/>
          </p:nvPr>
        </p:nvSpPr>
        <p:spPr/>
        <p:txBody>
          <a:bodyPr/>
          <a:lstStyle/>
          <a:p>
            <a:fld id="{74D7B23A-AFD9-6341-9C14-C1BDBC70DD3B}" type="slidenum">
              <a:rPr lang="nl-NL" smtClean="0"/>
              <a:pPr/>
              <a:t>29</a:t>
            </a:fld>
            <a:endParaRPr lang="nl-NL"/>
          </a:p>
        </p:txBody>
      </p:sp>
    </p:spTree>
    <p:extLst>
      <p:ext uri="{BB962C8B-B14F-4D97-AF65-F5344CB8AC3E}">
        <p14:creationId xmlns:p14="http://schemas.microsoft.com/office/powerpoint/2010/main" val="1761295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4942B-5CA1-27F7-8209-0BB2FEAC0CE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0FFA21D-B876-9DF5-4520-659151AF86C0}"/>
              </a:ext>
            </a:extLst>
          </p:cNvPr>
          <p:cNvPicPr>
            <a:picLocks noChangeAspect="1"/>
          </p:cNvPicPr>
          <p:nvPr/>
        </p:nvPicPr>
        <p:blipFill>
          <a:blip r:embed="rId3"/>
          <a:stretch>
            <a:fillRect/>
          </a:stretch>
        </p:blipFill>
        <p:spPr>
          <a:xfrm>
            <a:off x="0" y="442970"/>
            <a:ext cx="12219954" cy="5985751"/>
          </a:xfrm>
          <a:prstGeom prst="rect">
            <a:avLst/>
          </a:prstGeom>
        </p:spPr>
      </p:pic>
      <p:sp>
        <p:nvSpPr>
          <p:cNvPr id="3" name="Tijdelijke aanduiding voor dianummer 2">
            <a:extLst>
              <a:ext uri="{FF2B5EF4-FFF2-40B4-BE49-F238E27FC236}">
                <a16:creationId xmlns:a16="http://schemas.microsoft.com/office/drawing/2014/main" id="{F6AD89C4-3F4D-E2FA-C1D4-ECE9B4577FF0}"/>
              </a:ext>
            </a:extLst>
          </p:cNvPr>
          <p:cNvSpPr>
            <a:spLocks noGrp="1"/>
          </p:cNvSpPr>
          <p:nvPr>
            <p:ph type="sldNum" sz="quarter" idx="12"/>
          </p:nvPr>
        </p:nvSpPr>
        <p:spPr/>
        <p:txBody>
          <a:bodyPr/>
          <a:lstStyle/>
          <a:p>
            <a:fld id="{74D7B23A-AFD9-6341-9C14-C1BDBC70DD3B}" type="slidenum">
              <a:rPr lang="nl-NL" smtClean="0"/>
              <a:pPr/>
              <a:t>30</a:t>
            </a:fld>
            <a:endParaRPr lang="nl-NL"/>
          </a:p>
        </p:txBody>
      </p:sp>
    </p:spTree>
    <p:extLst>
      <p:ext uri="{BB962C8B-B14F-4D97-AF65-F5344CB8AC3E}">
        <p14:creationId xmlns:p14="http://schemas.microsoft.com/office/powerpoint/2010/main" val="3783790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E045F-C762-EC29-8602-89236940AE07}"/>
              </a:ext>
            </a:extLst>
          </p:cNvPr>
          <p:cNvSpPr>
            <a:spLocks noGrp="1"/>
          </p:cNvSpPr>
          <p:nvPr>
            <p:ph type="title"/>
          </p:nvPr>
        </p:nvSpPr>
        <p:spPr/>
        <p:txBody>
          <a:bodyPr/>
          <a:lstStyle/>
          <a:p>
            <a:pPr marL="0" indent="0">
              <a:buNone/>
            </a:pPr>
            <a:r>
              <a:rPr lang="en-NL" dirty="0"/>
              <a:t>Trendboek</a:t>
            </a:r>
          </a:p>
        </p:txBody>
      </p:sp>
      <p:sp>
        <p:nvSpPr>
          <p:cNvPr id="3" name="Text Placeholder 2">
            <a:extLst>
              <a:ext uri="{FF2B5EF4-FFF2-40B4-BE49-F238E27FC236}">
                <a16:creationId xmlns:a16="http://schemas.microsoft.com/office/drawing/2014/main" id="{AC2C3F37-AE6D-E7E2-9E09-5CB810036D66}"/>
              </a:ext>
            </a:extLst>
          </p:cNvPr>
          <p:cNvSpPr txBox="1">
            <a:spLocks/>
          </p:cNvSpPr>
          <p:nvPr/>
        </p:nvSpPr>
        <p:spPr>
          <a:xfrm>
            <a:off x="1333500" y="1922227"/>
            <a:ext cx="9505188" cy="471006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540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800" dirty="0"/>
              <a:t>Leeswijzer</a:t>
            </a:r>
          </a:p>
          <a:p>
            <a:pPr marL="457200" indent="-457200">
              <a:buFont typeface="Arial" panose="020B0604020202020204" pitchFamily="34" charset="0"/>
              <a:buChar char="•"/>
            </a:pPr>
            <a:r>
              <a:rPr lang="nl-NL" sz="2800" dirty="0"/>
              <a:t>Trends zijn geformuleerd op een van de volgende vijf aspecten (losjes gebaseerd op de ‘schijf van vijf van Ido Abram’): </a:t>
            </a:r>
          </a:p>
          <a:p>
            <a:pPr marL="914400" lvl="1" indent="-457200">
              <a:buFont typeface="Arial" panose="020B0604020202020204" pitchFamily="34" charset="0"/>
              <a:buChar char="•"/>
            </a:pPr>
            <a:r>
              <a:rPr lang="nl-NL" sz="2000" dirty="0"/>
              <a:t>Religie, cultuur en traditie</a:t>
            </a:r>
          </a:p>
          <a:p>
            <a:pPr marL="914400" lvl="1" indent="-457200">
              <a:buFont typeface="Arial" panose="020B0604020202020204" pitchFamily="34" charset="0"/>
              <a:buChar char="•"/>
            </a:pPr>
            <a:r>
              <a:rPr lang="nl-NL" sz="2000" dirty="0"/>
              <a:t>Israël/zionisme</a:t>
            </a:r>
          </a:p>
          <a:p>
            <a:pPr marL="914400" lvl="1" indent="-457200">
              <a:buFont typeface="Arial" panose="020B0604020202020204" pitchFamily="34" charset="0"/>
              <a:buChar char="•"/>
            </a:pPr>
            <a:r>
              <a:rPr lang="nl-NL" sz="2000" dirty="0" err="1"/>
              <a:t>Shoa</a:t>
            </a:r>
            <a:r>
              <a:rPr lang="nl-NL" sz="2000" dirty="0"/>
              <a:t> en antisemitisme</a:t>
            </a:r>
          </a:p>
          <a:p>
            <a:pPr marL="914400" lvl="1" indent="-457200">
              <a:buFont typeface="Arial" panose="020B0604020202020204" pitchFamily="34" charset="0"/>
              <a:buChar char="•"/>
            </a:pPr>
            <a:r>
              <a:rPr lang="nl-NL" sz="2000" dirty="0"/>
              <a:t>De Nederlandse samenleving</a:t>
            </a:r>
          </a:p>
          <a:p>
            <a:pPr marL="914400" lvl="1" indent="-457200">
              <a:buFont typeface="Arial" panose="020B0604020202020204" pitchFamily="34" charset="0"/>
              <a:buChar char="•"/>
            </a:pPr>
            <a:r>
              <a:rPr lang="nl-NL" sz="2000" dirty="0"/>
              <a:t>De ervaringen van de (persoonlijke) levensgeschiedenis</a:t>
            </a:r>
          </a:p>
          <a:p>
            <a:pPr marL="457200" indent="-457200">
              <a:buFont typeface="Arial" panose="020B0604020202020204" pitchFamily="34" charset="0"/>
              <a:buChar char="•"/>
            </a:pPr>
            <a:r>
              <a:rPr lang="nl-NL" sz="2800" dirty="0"/>
              <a:t>Iedere trend is gelabeld met een ‘O’ of ‘</a:t>
            </a:r>
            <a:r>
              <a:rPr lang="nl-NL" sz="2800" dirty="0" err="1"/>
              <a:t>Z</a:t>
            </a:r>
            <a:r>
              <a:rPr lang="nl-NL" sz="2800" dirty="0"/>
              <a:t>’ rechtsboven. Hiermee wordt aangeduid of het een zekere of onzekere trend is</a:t>
            </a:r>
          </a:p>
        </p:txBody>
      </p:sp>
    </p:spTree>
    <p:extLst>
      <p:ext uri="{BB962C8B-B14F-4D97-AF65-F5344CB8AC3E}">
        <p14:creationId xmlns:p14="http://schemas.microsoft.com/office/powerpoint/2010/main" val="1978009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EC966-1D9E-F6EB-3485-E7728C51A4A1}"/>
              </a:ext>
            </a:extLst>
          </p:cNvPr>
          <p:cNvSpPr>
            <a:spLocks noGrp="1"/>
          </p:cNvSpPr>
          <p:nvPr>
            <p:ph type="title"/>
          </p:nvPr>
        </p:nvSpPr>
        <p:spPr>
          <a:xfrm>
            <a:off x="695325" y="197709"/>
            <a:ext cx="10156451" cy="1278922"/>
          </a:xfrm>
        </p:spPr>
        <p:txBody>
          <a:bodyPr>
            <a:noAutofit/>
          </a:bodyPr>
          <a:lstStyle/>
          <a:p>
            <a:r>
              <a:rPr lang="nl-NL" sz="4000"/>
              <a:t>Afnemende kennis over religie, traditie en cultuur</a:t>
            </a:r>
          </a:p>
        </p:txBody>
      </p:sp>
      <p:sp>
        <p:nvSpPr>
          <p:cNvPr id="3" name="Tijdelijke aanduiding voor inhoud 2">
            <a:extLst>
              <a:ext uri="{FF2B5EF4-FFF2-40B4-BE49-F238E27FC236}">
                <a16:creationId xmlns:a16="http://schemas.microsoft.com/office/drawing/2014/main" id="{1A0A8CAF-8600-DD14-DEFA-83635045ACD8}"/>
              </a:ext>
            </a:extLst>
          </p:cNvPr>
          <p:cNvSpPr>
            <a:spLocks noGrp="1"/>
          </p:cNvSpPr>
          <p:nvPr>
            <p:ph idx="1"/>
          </p:nvPr>
        </p:nvSpPr>
        <p:spPr>
          <a:xfrm>
            <a:off x="2447365" y="1775014"/>
            <a:ext cx="9319179" cy="4840935"/>
          </a:xfrm>
        </p:spPr>
        <p:txBody>
          <a:bodyPr/>
          <a:lstStyle/>
          <a:p>
            <a:r>
              <a:rPr lang="nl-NL"/>
              <a:t>Nieuwe generatie vergaart kennis op een andere manier.</a:t>
            </a:r>
          </a:p>
          <a:p>
            <a:r>
              <a:rPr lang="nl-NL"/>
              <a:t>Nieuwe generatie is met name opzoek naar de beleving van hun Joodse identiteit, minder naar de kennis en/of religieuze component.</a:t>
            </a:r>
          </a:p>
          <a:p>
            <a:r>
              <a:rPr lang="nl-NL"/>
              <a:t>Institutioneel kader vergrijst en opvolging is kwetsbaar.</a:t>
            </a:r>
          </a:p>
          <a:p>
            <a:endParaRPr lang="nl-NL"/>
          </a:p>
        </p:txBody>
      </p:sp>
      <p:grpSp>
        <p:nvGrpSpPr>
          <p:cNvPr id="4" name="Groep 23">
            <a:extLst>
              <a:ext uri="{FF2B5EF4-FFF2-40B4-BE49-F238E27FC236}">
                <a16:creationId xmlns:a16="http://schemas.microsoft.com/office/drawing/2014/main" id="{FE1300A2-0F7E-AB82-3B4B-A56AB99681C5}"/>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8BCFCD4F-5050-4811-B0DD-3603294A5B04}"/>
                </a:ext>
              </a:extLst>
            </p:cNvPr>
            <p:cNvCxnSpPr>
              <a:cxnSpLocks/>
            </p:cNvCxnSpPr>
            <p:nvPr/>
          </p:nvCxnSpPr>
          <p:spPr>
            <a:xfrm>
              <a:off x="46707" y="1676401"/>
              <a:ext cx="1195121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385ADE71-6BAB-151C-A6B4-33F6BA849BEE}"/>
                </a:ext>
              </a:extLst>
            </p:cNvPr>
            <p:cNvCxnSpPr>
              <a:cxnSpLocks/>
            </p:cNvCxnSpPr>
            <p:nvPr/>
          </p:nvCxnSpPr>
          <p:spPr>
            <a:xfrm>
              <a:off x="1903659" y="1676401"/>
              <a:ext cx="0" cy="53026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C07DE994-E6ED-5C94-7071-2910BE4E7ED6}"/>
              </a:ext>
            </a:extLst>
          </p:cNvPr>
          <p:cNvSpPr>
            <a:spLocks noChangeArrowheads="1"/>
          </p:cNvSpPr>
          <p:nvPr/>
        </p:nvSpPr>
        <p:spPr bwMode="auto">
          <a:xfrm>
            <a:off x="11112873" y="525023"/>
            <a:ext cx="774700" cy="774000"/>
          </a:xfrm>
          <a:prstGeom prst="ellipse">
            <a:avLst/>
          </a:prstGeom>
          <a:ln w="38100">
            <a:solidFill>
              <a:srgbClr val="C3A27D"/>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13" name="TextBox 12">
            <a:extLst>
              <a:ext uri="{FF2B5EF4-FFF2-40B4-BE49-F238E27FC236}">
                <a16:creationId xmlns:a16="http://schemas.microsoft.com/office/drawing/2014/main" id="{5A595A31-84EB-FDCA-D1FD-85224447AB82}"/>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2"/>
                </a:solidFill>
              </a:rPr>
              <a:t>Religie, cultuur en tradities</a:t>
            </a:r>
          </a:p>
        </p:txBody>
      </p:sp>
    </p:spTree>
    <p:extLst>
      <p:ext uri="{BB962C8B-B14F-4D97-AF65-F5344CB8AC3E}">
        <p14:creationId xmlns:p14="http://schemas.microsoft.com/office/powerpoint/2010/main" val="3127310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B62B6-F8F2-06B3-06A5-53168D1046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B44350-1BB5-850A-2B15-6C79F6890821}"/>
              </a:ext>
            </a:extLst>
          </p:cNvPr>
          <p:cNvSpPr>
            <a:spLocks noGrp="1"/>
          </p:cNvSpPr>
          <p:nvPr>
            <p:ph type="title"/>
          </p:nvPr>
        </p:nvSpPr>
        <p:spPr>
          <a:xfrm>
            <a:off x="695325" y="634534"/>
            <a:ext cx="10156451" cy="568292"/>
          </a:xfrm>
        </p:spPr>
        <p:txBody>
          <a:bodyPr>
            <a:noAutofit/>
          </a:bodyPr>
          <a:lstStyle/>
          <a:p>
            <a:r>
              <a:rPr lang="nl-NL" sz="4000"/>
              <a:t>Afnemende publieke en private </a:t>
            </a:r>
            <a:r>
              <a:rPr lang="nl-NL" sz="4000" err="1"/>
              <a:t>funding</a:t>
            </a:r>
            <a:endParaRPr lang="nl-NL" sz="4000"/>
          </a:p>
        </p:txBody>
      </p:sp>
      <p:sp>
        <p:nvSpPr>
          <p:cNvPr id="3" name="Tijdelijke aanduiding voor inhoud 2">
            <a:extLst>
              <a:ext uri="{FF2B5EF4-FFF2-40B4-BE49-F238E27FC236}">
                <a16:creationId xmlns:a16="http://schemas.microsoft.com/office/drawing/2014/main" id="{49702474-A6FB-D95C-DAA7-94C175B7F084}"/>
              </a:ext>
            </a:extLst>
          </p:cNvPr>
          <p:cNvSpPr>
            <a:spLocks noGrp="1"/>
          </p:cNvSpPr>
          <p:nvPr>
            <p:ph idx="1"/>
          </p:nvPr>
        </p:nvSpPr>
        <p:spPr>
          <a:xfrm>
            <a:off x="2447365" y="1775014"/>
            <a:ext cx="9319179" cy="4840935"/>
          </a:xfrm>
        </p:spPr>
        <p:txBody>
          <a:bodyPr/>
          <a:lstStyle/>
          <a:p>
            <a:r>
              <a:rPr lang="nl-NL"/>
              <a:t>Joodse organisaties krijgen te maken met het wegvallen van publieke middelen die gekoppeld zijn aan de effecten van de </a:t>
            </a:r>
            <a:r>
              <a:rPr lang="nl-NL" err="1"/>
              <a:t>Shoa</a:t>
            </a:r>
            <a:r>
              <a:rPr lang="nl-NL"/>
              <a:t>.</a:t>
            </a:r>
          </a:p>
          <a:p>
            <a:r>
              <a:rPr lang="nl-NL"/>
              <a:t>Legaten nemen eerst toe door het verdwijnen van een vermogende generatie, maar hierna valt een gat.</a:t>
            </a:r>
          </a:p>
        </p:txBody>
      </p:sp>
      <p:grpSp>
        <p:nvGrpSpPr>
          <p:cNvPr id="4" name="Groep 23">
            <a:extLst>
              <a:ext uri="{FF2B5EF4-FFF2-40B4-BE49-F238E27FC236}">
                <a16:creationId xmlns:a16="http://schemas.microsoft.com/office/drawing/2014/main" id="{E5C9BBA1-9614-CE6D-2963-42FE0CEBAA25}"/>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E7F24C08-1800-50F4-1368-BBCDE7D9A079}"/>
                </a:ext>
              </a:extLst>
            </p:cNvPr>
            <p:cNvCxnSpPr>
              <a:cxnSpLocks/>
            </p:cNvCxnSpPr>
            <p:nvPr/>
          </p:nvCxnSpPr>
          <p:spPr>
            <a:xfrm>
              <a:off x="46707" y="1676401"/>
              <a:ext cx="1195121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E347CDDD-E0BC-502F-CB0D-AC6CA65F93D4}"/>
                </a:ext>
              </a:extLst>
            </p:cNvPr>
            <p:cNvCxnSpPr>
              <a:cxnSpLocks/>
            </p:cNvCxnSpPr>
            <p:nvPr/>
          </p:nvCxnSpPr>
          <p:spPr>
            <a:xfrm>
              <a:off x="1903659" y="1676401"/>
              <a:ext cx="0" cy="53026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3A9B1B9E-39C6-000D-C696-6917CAC5448F}"/>
              </a:ext>
            </a:extLst>
          </p:cNvPr>
          <p:cNvSpPr>
            <a:spLocks noChangeArrowheads="1"/>
          </p:cNvSpPr>
          <p:nvPr/>
        </p:nvSpPr>
        <p:spPr bwMode="auto">
          <a:xfrm>
            <a:off x="11112873" y="525023"/>
            <a:ext cx="774700" cy="774000"/>
          </a:xfrm>
          <a:prstGeom prst="ellipse">
            <a:avLst/>
          </a:prstGeom>
          <a:ln w="38100">
            <a:solidFill>
              <a:srgbClr val="C3A27D"/>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13" name="TextBox 12">
            <a:extLst>
              <a:ext uri="{FF2B5EF4-FFF2-40B4-BE49-F238E27FC236}">
                <a16:creationId xmlns:a16="http://schemas.microsoft.com/office/drawing/2014/main" id="{EBCBFA96-762A-EF4F-BFFA-95960A8D33CB}"/>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2"/>
                </a:solidFill>
              </a:rPr>
              <a:t>Religie, cultuur en tradities</a:t>
            </a:r>
          </a:p>
        </p:txBody>
      </p:sp>
    </p:spTree>
    <p:extLst>
      <p:ext uri="{BB962C8B-B14F-4D97-AF65-F5344CB8AC3E}">
        <p14:creationId xmlns:p14="http://schemas.microsoft.com/office/powerpoint/2010/main" val="388136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E0DB-8B1C-E1F6-2CDE-57FEB4AB5FA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FBB708D-CAAC-D789-6A2B-47F3EBFD4D55}"/>
              </a:ext>
            </a:extLst>
          </p:cNvPr>
          <p:cNvSpPr>
            <a:spLocks noGrp="1"/>
          </p:cNvSpPr>
          <p:nvPr>
            <p:ph idx="1"/>
          </p:nvPr>
        </p:nvSpPr>
        <p:spPr>
          <a:xfrm>
            <a:off x="2447365" y="1775014"/>
            <a:ext cx="9319179" cy="4840935"/>
          </a:xfrm>
        </p:spPr>
        <p:txBody>
          <a:bodyPr vert="horz" lIns="91440" tIns="45720" rIns="91440" bIns="45720" rtlCol="0" anchor="t">
            <a:normAutofit/>
          </a:bodyPr>
          <a:lstStyle/>
          <a:p>
            <a:r>
              <a:rPr lang="nl-NL"/>
              <a:t>De samenwerking onder Joodse organisaties neemt toe: door afnemende betrokkenheid onder jongere Joodse Nederlanders en weggevallen (private en publieke) </a:t>
            </a:r>
            <a:r>
              <a:rPr lang="nl-NL" err="1"/>
              <a:t>funding</a:t>
            </a:r>
            <a:r>
              <a:rPr lang="nl-NL"/>
              <a:t> zijn Joodse organisaties gedwongen om meer samen te werken.</a:t>
            </a:r>
          </a:p>
          <a:p>
            <a:r>
              <a:rPr lang="nl-NL"/>
              <a:t>Parallel hieraan is er – mede door 7 oktober - een sterke behoefte aan samenzijn in een Joodse sociale kring, wat doorwerkt in een grotere betrokkenheid bij Joods leven en de Joodse gemeenschap.</a:t>
            </a:r>
          </a:p>
        </p:txBody>
      </p:sp>
      <p:grpSp>
        <p:nvGrpSpPr>
          <p:cNvPr id="4" name="Groep 23">
            <a:extLst>
              <a:ext uri="{FF2B5EF4-FFF2-40B4-BE49-F238E27FC236}">
                <a16:creationId xmlns:a16="http://schemas.microsoft.com/office/drawing/2014/main" id="{80B941E9-DD92-2A42-FE81-C3FE0D4DAAE8}"/>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87C283DC-5B89-24E7-9C3F-4232A0DE9A51}"/>
                </a:ext>
              </a:extLst>
            </p:cNvPr>
            <p:cNvCxnSpPr>
              <a:cxnSpLocks/>
            </p:cNvCxnSpPr>
            <p:nvPr/>
          </p:nvCxnSpPr>
          <p:spPr>
            <a:xfrm>
              <a:off x="46707" y="1676401"/>
              <a:ext cx="1195121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5837A6E1-A16F-58CF-A596-E1A843528699}"/>
                </a:ext>
              </a:extLst>
            </p:cNvPr>
            <p:cNvCxnSpPr>
              <a:cxnSpLocks/>
            </p:cNvCxnSpPr>
            <p:nvPr/>
          </p:nvCxnSpPr>
          <p:spPr>
            <a:xfrm>
              <a:off x="1903659" y="1676401"/>
              <a:ext cx="0" cy="53026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DD76BD8B-0239-9DBC-5C1D-BE627B1AD731}"/>
              </a:ext>
            </a:extLst>
          </p:cNvPr>
          <p:cNvSpPr>
            <a:spLocks noChangeArrowheads="1"/>
          </p:cNvSpPr>
          <p:nvPr/>
        </p:nvSpPr>
        <p:spPr bwMode="auto">
          <a:xfrm>
            <a:off x="11112873" y="525023"/>
            <a:ext cx="774700" cy="774000"/>
          </a:xfrm>
          <a:prstGeom prst="ellipse">
            <a:avLst/>
          </a:prstGeom>
          <a:ln w="38100">
            <a:solidFill>
              <a:srgbClr val="C3A27D"/>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13" name="TextBox 12">
            <a:extLst>
              <a:ext uri="{FF2B5EF4-FFF2-40B4-BE49-F238E27FC236}">
                <a16:creationId xmlns:a16="http://schemas.microsoft.com/office/drawing/2014/main" id="{C6759B0A-27C6-D1E6-01F1-0648DD45BBC3}"/>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2"/>
                </a:solidFill>
              </a:rPr>
              <a:t>Religie, cultuur en tradities</a:t>
            </a:r>
          </a:p>
        </p:txBody>
      </p:sp>
      <p:sp>
        <p:nvSpPr>
          <p:cNvPr id="7" name="Titel 1">
            <a:extLst>
              <a:ext uri="{FF2B5EF4-FFF2-40B4-BE49-F238E27FC236}">
                <a16:creationId xmlns:a16="http://schemas.microsoft.com/office/drawing/2014/main" id="{7BD24A15-2DE2-F758-9A70-3041C544036A}"/>
              </a:ext>
            </a:extLst>
          </p:cNvPr>
          <p:cNvSpPr txBox="1">
            <a:spLocks/>
          </p:cNvSpPr>
          <p:nvPr/>
        </p:nvSpPr>
        <p:spPr>
          <a:xfrm>
            <a:off x="689387" y="4742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Op zoek naar verbinding en gemeenschap</a:t>
            </a:r>
          </a:p>
        </p:txBody>
      </p:sp>
    </p:spTree>
    <p:extLst>
      <p:ext uri="{BB962C8B-B14F-4D97-AF65-F5344CB8AC3E}">
        <p14:creationId xmlns:p14="http://schemas.microsoft.com/office/powerpoint/2010/main" val="2546230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A2F94-491F-6D12-22DB-6BA90895A37C}"/>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1ADA5CD-386F-1E74-B829-D043E295A790}"/>
              </a:ext>
            </a:extLst>
          </p:cNvPr>
          <p:cNvSpPr>
            <a:spLocks noGrp="1"/>
          </p:cNvSpPr>
          <p:nvPr>
            <p:ph idx="1"/>
          </p:nvPr>
        </p:nvSpPr>
        <p:spPr>
          <a:xfrm>
            <a:off x="2447365" y="1775014"/>
            <a:ext cx="9319179" cy="4840935"/>
          </a:xfrm>
        </p:spPr>
        <p:txBody>
          <a:bodyPr>
            <a:normAutofit lnSpcReduction="10000"/>
          </a:bodyPr>
          <a:lstStyle/>
          <a:p>
            <a:r>
              <a:rPr lang="nl-NL"/>
              <a:t>Waar voorheen Joods-zijn met name vorm kreeg in sjoel en door stil te staan bij de </a:t>
            </a:r>
            <a:r>
              <a:rPr lang="nl-NL" err="1"/>
              <a:t>Shoa</a:t>
            </a:r>
            <a:r>
              <a:rPr lang="nl-NL"/>
              <a:t> is bij jonge generatie een behoefte zichtbaar om op een positieve (onbelast door de verschrikkingen en/of discussie over Israël/Palestina) manier invulling te geven aan een Joodse identiteit.</a:t>
            </a:r>
          </a:p>
          <a:p>
            <a:r>
              <a:rPr lang="nl-NL"/>
              <a:t>In deze jongere generatie wordt een onderscheid gemaakt tussen een culturele en een religieuze invulling van het Joods-zijn, waarbij gezocht wordt naar een culturele invulling buiten de religieuze instellingen om.</a:t>
            </a:r>
          </a:p>
          <a:p>
            <a:r>
              <a:rPr lang="nl-NL"/>
              <a:t>Wonen in de mediene vormt een obstakel om in deze behoefte te voorzien, omdat Joods leven zich steeds meer exclusief in Amsterdam afspeelt.</a:t>
            </a:r>
          </a:p>
        </p:txBody>
      </p:sp>
      <p:grpSp>
        <p:nvGrpSpPr>
          <p:cNvPr id="4" name="Groep 23">
            <a:extLst>
              <a:ext uri="{FF2B5EF4-FFF2-40B4-BE49-F238E27FC236}">
                <a16:creationId xmlns:a16="http://schemas.microsoft.com/office/drawing/2014/main" id="{4FB921A0-A1A5-0DEB-CD3D-445266110DFB}"/>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2C3DEF0D-F028-BFAE-5252-FBCA422D14FE}"/>
                </a:ext>
              </a:extLst>
            </p:cNvPr>
            <p:cNvCxnSpPr>
              <a:cxnSpLocks/>
            </p:cNvCxnSpPr>
            <p:nvPr/>
          </p:nvCxnSpPr>
          <p:spPr>
            <a:xfrm>
              <a:off x="46707" y="1676401"/>
              <a:ext cx="1195121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8787F34C-065C-9682-EF7B-7E6DB71FBCA4}"/>
                </a:ext>
              </a:extLst>
            </p:cNvPr>
            <p:cNvCxnSpPr>
              <a:cxnSpLocks/>
            </p:cNvCxnSpPr>
            <p:nvPr/>
          </p:nvCxnSpPr>
          <p:spPr>
            <a:xfrm>
              <a:off x="1903659" y="1676401"/>
              <a:ext cx="0" cy="53026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34690E32-CB5B-7CF1-8793-947EC4E0C752}"/>
              </a:ext>
            </a:extLst>
          </p:cNvPr>
          <p:cNvSpPr>
            <a:spLocks noChangeArrowheads="1"/>
          </p:cNvSpPr>
          <p:nvPr/>
        </p:nvSpPr>
        <p:spPr bwMode="auto">
          <a:xfrm>
            <a:off x="11112873" y="525023"/>
            <a:ext cx="774700" cy="774000"/>
          </a:xfrm>
          <a:prstGeom prst="ellipse">
            <a:avLst/>
          </a:prstGeom>
          <a:ln w="38100">
            <a:solidFill>
              <a:srgbClr val="C3A27D"/>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13" name="TextBox 12">
            <a:extLst>
              <a:ext uri="{FF2B5EF4-FFF2-40B4-BE49-F238E27FC236}">
                <a16:creationId xmlns:a16="http://schemas.microsoft.com/office/drawing/2014/main" id="{BAD53721-6A0A-F590-2DD8-1ECBCE17D8DF}"/>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2"/>
                </a:solidFill>
              </a:rPr>
              <a:t>Religie, cultuur en tradities</a:t>
            </a:r>
          </a:p>
        </p:txBody>
      </p:sp>
      <p:sp>
        <p:nvSpPr>
          <p:cNvPr id="7" name="Titel 1">
            <a:extLst>
              <a:ext uri="{FF2B5EF4-FFF2-40B4-BE49-F238E27FC236}">
                <a16:creationId xmlns:a16="http://schemas.microsoft.com/office/drawing/2014/main" id="{9008813A-0CC7-3EA9-241C-FD2AC5A2C814}"/>
              </a:ext>
            </a:extLst>
          </p:cNvPr>
          <p:cNvSpPr txBox="1">
            <a:spLocks/>
          </p:cNvSpPr>
          <p:nvPr/>
        </p:nvSpPr>
        <p:spPr>
          <a:xfrm>
            <a:off x="689387" y="4742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Grote behoefte aan positief niet-religieus</a:t>
            </a:r>
            <a:br>
              <a:rPr lang="nl-NL" sz="4000"/>
            </a:br>
            <a:r>
              <a:rPr lang="nl-NL" sz="4000"/>
              <a:t>Joods leven (m.n. in de mediene)</a:t>
            </a:r>
          </a:p>
        </p:txBody>
      </p:sp>
    </p:spTree>
    <p:extLst>
      <p:ext uri="{BB962C8B-B14F-4D97-AF65-F5344CB8AC3E}">
        <p14:creationId xmlns:p14="http://schemas.microsoft.com/office/powerpoint/2010/main" val="60173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2C5F3-0612-3617-1B98-23BE51BD4ED6}"/>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E06A026-2042-EA24-58E9-078EFBBB4138}"/>
              </a:ext>
            </a:extLst>
          </p:cNvPr>
          <p:cNvSpPr>
            <a:spLocks noGrp="1"/>
          </p:cNvSpPr>
          <p:nvPr>
            <p:ph idx="1"/>
          </p:nvPr>
        </p:nvSpPr>
        <p:spPr>
          <a:xfrm>
            <a:off x="2447365" y="1775014"/>
            <a:ext cx="9319179" cy="4840935"/>
          </a:xfrm>
        </p:spPr>
        <p:txBody>
          <a:bodyPr/>
          <a:lstStyle/>
          <a:p>
            <a:r>
              <a:rPr lang="nl-NL"/>
              <a:t>De situatie in het Midden-Oosten is een splijtzwam onder Joodse Nederlanders en zet de samenwerking tussen Joodse organisaties verder onder druk.</a:t>
            </a:r>
          </a:p>
          <a:p>
            <a:r>
              <a:rPr lang="nl-NL"/>
              <a:t>Het resultaat is dat Joods Nederland een lappendeken is van kleine organisaties die ieder hun eigen groep bedienen.</a:t>
            </a:r>
          </a:p>
          <a:p>
            <a:r>
              <a:rPr lang="nl-NL"/>
              <a:t>Ook grote delen (ongebonden) Joden trekken zich terug in eigen kring.</a:t>
            </a:r>
          </a:p>
        </p:txBody>
      </p:sp>
      <p:grpSp>
        <p:nvGrpSpPr>
          <p:cNvPr id="4" name="Groep 23">
            <a:extLst>
              <a:ext uri="{FF2B5EF4-FFF2-40B4-BE49-F238E27FC236}">
                <a16:creationId xmlns:a16="http://schemas.microsoft.com/office/drawing/2014/main" id="{E6CF01A4-4379-46F7-C586-8EB49EDE2C4B}"/>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DEB9EADB-5A98-D54E-C393-403C303BC2AB}"/>
                </a:ext>
              </a:extLst>
            </p:cNvPr>
            <p:cNvCxnSpPr>
              <a:cxnSpLocks/>
            </p:cNvCxnSpPr>
            <p:nvPr/>
          </p:nvCxnSpPr>
          <p:spPr>
            <a:xfrm>
              <a:off x="46707" y="1676401"/>
              <a:ext cx="1195121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0207B2AA-9354-D7DA-8B3E-A048DF36C379}"/>
                </a:ext>
              </a:extLst>
            </p:cNvPr>
            <p:cNvCxnSpPr>
              <a:cxnSpLocks/>
            </p:cNvCxnSpPr>
            <p:nvPr/>
          </p:nvCxnSpPr>
          <p:spPr>
            <a:xfrm>
              <a:off x="1903659" y="1676401"/>
              <a:ext cx="0" cy="53026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88402BB3-E03E-7495-E593-93A5CF837E91}"/>
              </a:ext>
            </a:extLst>
          </p:cNvPr>
          <p:cNvSpPr>
            <a:spLocks noChangeArrowheads="1"/>
          </p:cNvSpPr>
          <p:nvPr/>
        </p:nvSpPr>
        <p:spPr bwMode="auto">
          <a:xfrm>
            <a:off x="11112873" y="525023"/>
            <a:ext cx="774700" cy="774000"/>
          </a:xfrm>
          <a:prstGeom prst="ellipse">
            <a:avLst/>
          </a:prstGeom>
          <a:ln w="38100">
            <a:solidFill>
              <a:srgbClr val="C3A27D"/>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13" name="TextBox 12">
            <a:extLst>
              <a:ext uri="{FF2B5EF4-FFF2-40B4-BE49-F238E27FC236}">
                <a16:creationId xmlns:a16="http://schemas.microsoft.com/office/drawing/2014/main" id="{19447AFF-E787-5132-16C6-AB9D2EEDB2DC}"/>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2"/>
                </a:solidFill>
              </a:rPr>
              <a:t>Religie, cultuur en tradities</a:t>
            </a:r>
          </a:p>
        </p:txBody>
      </p:sp>
      <p:sp>
        <p:nvSpPr>
          <p:cNvPr id="7" name="Titel 1">
            <a:extLst>
              <a:ext uri="{FF2B5EF4-FFF2-40B4-BE49-F238E27FC236}">
                <a16:creationId xmlns:a16="http://schemas.microsoft.com/office/drawing/2014/main" id="{BF48FEBD-0FC9-C554-78E9-260AFA24B921}"/>
              </a:ext>
            </a:extLst>
          </p:cNvPr>
          <p:cNvSpPr txBox="1">
            <a:spLocks/>
          </p:cNvSpPr>
          <p:nvPr/>
        </p:nvSpPr>
        <p:spPr>
          <a:xfrm>
            <a:off x="689387" y="4742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Verdergaande versplintering binnen de </a:t>
            </a:r>
          </a:p>
          <a:p>
            <a:r>
              <a:rPr lang="nl-NL" sz="4000"/>
              <a:t>Joodse gemeenschap</a:t>
            </a:r>
          </a:p>
        </p:txBody>
      </p:sp>
    </p:spTree>
    <p:extLst>
      <p:ext uri="{BB962C8B-B14F-4D97-AF65-F5344CB8AC3E}">
        <p14:creationId xmlns:p14="http://schemas.microsoft.com/office/powerpoint/2010/main" val="1622010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B4F9-C8F4-52C8-EEA0-D25FAAE8488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4B8D780-533C-44EC-D39B-22334FD643A0}"/>
              </a:ext>
            </a:extLst>
          </p:cNvPr>
          <p:cNvSpPr>
            <a:spLocks noGrp="1"/>
          </p:cNvSpPr>
          <p:nvPr>
            <p:ph idx="1"/>
          </p:nvPr>
        </p:nvSpPr>
        <p:spPr>
          <a:xfrm>
            <a:off x="2447365" y="1775014"/>
            <a:ext cx="9319179" cy="4840935"/>
          </a:xfrm>
        </p:spPr>
        <p:txBody>
          <a:bodyPr/>
          <a:lstStyle/>
          <a:p>
            <a:r>
              <a:rPr lang="nl-NL"/>
              <a:t>Er zijn steeds minder Joodse organisaties, een kleine gemeenschap kan steeds in mindere mate de infrastructuur in stand houden.</a:t>
            </a:r>
          </a:p>
          <a:p>
            <a:r>
              <a:rPr lang="nl-NL"/>
              <a:t>Er is steeds minder aanbod in de Mediene: georganiseerd Joods leven krijgt in toenemende mate alleen vorm in Amsterdam.</a:t>
            </a:r>
          </a:p>
          <a:p>
            <a:endParaRPr lang="nl-NL"/>
          </a:p>
        </p:txBody>
      </p:sp>
      <p:grpSp>
        <p:nvGrpSpPr>
          <p:cNvPr id="4" name="Groep 23">
            <a:extLst>
              <a:ext uri="{FF2B5EF4-FFF2-40B4-BE49-F238E27FC236}">
                <a16:creationId xmlns:a16="http://schemas.microsoft.com/office/drawing/2014/main" id="{1C0AA129-E017-7FDE-B0F4-136D58BB97F5}"/>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F6B25C41-7EFE-6D8D-84B7-F6E1A285DA81}"/>
                </a:ext>
              </a:extLst>
            </p:cNvPr>
            <p:cNvCxnSpPr>
              <a:cxnSpLocks/>
            </p:cNvCxnSpPr>
            <p:nvPr/>
          </p:nvCxnSpPr>
          <p:spPr>
            <a:xfrm>
              <a:off x="46707" y="1676401"/>
              <a:ext cx="1195121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0B6EF69B-B012-C708-ABF9-E240EDFD4455}"/>
                </a:ext>
              </a:extLst>
            </p:cNvPr>
            <p:cNvCxnSpPr>
              <a:cxnSpLocks/>
            </p:cNvCxnSpPr>
            <p:nvPr/>
          </p:nvCxnSpPr>
          <p:spPr>
            <a:xfrm>
              <a:off x="1903659" y="1676401"/>
              <a:ext cx="0" cy="53026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FEABEB8E-74E7-49F9-F7E4-1CDEE0A91C4F}"/>
              </a:ext>
            </a:extLst>
          </p:cNvPr>
          <p:cNvSpPr>
            <a:spLocks noChangeArrowheads="1"/>
          </p:cNvSpPr>
          <p:nvPr/>
        </p:nvSpPr>
        <p:spPr bwMode="auto">
          <a:xfrm>
            <a:off x="11112873" y="525023"/>
            <a:ext cx="774700" cy="774000"/>
          </a:xfrm>
          <a:prstGeom prst="ellipse">
            <a:avLst/>
          </a:prstGeom>
          <a:ln w="38100">
            <a:solidFill>
              <a:srgbClr val="C3A27D"/>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13" name="TextBox 12">
            <a:extLst>
              <a:ext uri="{FF2B5EF4-FFF2-40B4-BE49-F238E27FC236}">
                <a16:creationId xmlns:a16="http://schemas.microsoft.com/office/drawing/2014/main" id="{A1176500-A6BD-DBDC-278E-CBD5DE9FAE69}"/>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2"/>
                </a:solidFill>
              </a:rPr>
              <a:t>Religie, cultuur en tradities</a:t>
            </a:r>
          </a:p>
        </p:txBody>
      </p:sp>
      <p:sp>
        <p:nvSpPr>
          <p:cNvPr id="7" name="Titel 1">
            <a:extLst>
              <a:ext uri="{FF2B5EF4-FFF2-40B4-BE49-F238E27FC236}">
                <a16:creationId xmlns:a16="http://schemas.microsoft.com/office/drawing/2014/main" id="{101A41A4-852F-0154-6FCD-5C311CC13FF3}"/>
              </a:ext>
            </a:extLst>
          </p:cNvPr>
          <p:cNvSpPr txBox="1">
            <a:spLocks/>
          </p:cNvSpPr>
          <p:nvPr/>
        </p:nvSpPr>
        <p:spPr>
          <a:xfrm>
            <a:off x="689387" y="4742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De Joodse infrastructuur neemt af</a:t>
            </a:r>
          </a:p>
        </p:txBody>
      </p:sp>
    </p:spTree>
    <p:extLst>
      <p:ext uri="{BB962C8B-B14F-4D97-AF65-F5344CB8AC3E}">
        <p14:creationId xmlns:p14="http://schemas.microsoft.com/office/powerpoint/2010/main" val="2583708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40BD-A335-D971-C407-F72FFA4562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266355-D0BA-0E57-62C9-B0B84C970F9D}"/>
              </a:ext>
            </a:extLst>
          </p:cNvPr>
          <p:cNvSpPr>
            <a:spLocks noGrp="1"/>
          </p:cNvSpPr>
          <p:nvPr>
            <p:ph type="title"/>
          </p:nvPr>
        </p:nvSpPr>
        <p:spPr>
          <a:xfrm>
            <a:off x="695325" y="634534"/>
            <a:ext cx="10156451" cy="568292"/>
          </a:xfrm>
        </p:spPr>
        <p:txBody>
          <a:bodyPr>
            <a:noAutofit/>
          </a:bodyPr>
          <a:lstStyle/>
          <a:p>
            <a:r>
              <a:rPr lang="nl-NL" sz="4000"/>
              <a:t>Meer ambivalente relatie tot Israël</a:t>
            </a:r>
          </a:p>
        </p:txBody>
      </p:sp>
      <p:sp>
        <p:nvSpPr>
          <p:cNvPr id="3" name="Tijdelijke aanduiding voor inhoud 2">
            <a:extLst>
              <a:ext uri="{FF2B5EF4-FFF2-40B4-BE49-F238E27FC236}">
                <a16:creationId xmlns:a16="http://schemas.microsoft.com/office/drawing/2014/main" id="{405661F0-2551-8596-7AB4-54803C629E66}"/>
              </a:ext>
            </a:extLst>
          </p:cNvPr>
          <p:cNvSpPr>
            <a:spLocks noGrp="1"/>
          </p:cNvSpPr>
          <p:nvPr>
            <p:ph idx="1"/>
          </p:nvPr>
        </p:nvSpPr>
        <p:spPr>
          <a:xfrm>
            <a:off x="2447365" y="1775014"/>
            <a:ext cx="9319179" cy="4840935"/>
          </a:xfrm>
        </p:spPr>
        <p:txBody>
          <a:bodyPr/>
          <a:lstStyle/>
          <a:p>
            <a:r>
              <a:rPr lang="nl-NL"/>
              <a:t>De sterke religieuze en culturele relatie met Israël staat bij veel Joods Nederlanders onder druk vanwege hun kritiek op het beleid van de Israëlische regering. </a:t>
            </a:r>
          </a:p>
          <a:p>
            <a:r>
              <a:rPr lang="nl-NL"/>
              <a:t>Ook Joden die nooit iets met Israël hebben gehad voelen zich door de buitenwereld voor het blok gezet om iets zich te verdedigen (of op z’n minst kleur te bekennen). </a:t>
            </a:r>
          </a:p>
          <a:p>
            <a:r>
              <a:rPr lang="nl-NL"/>
              <a:t>Tegelijkertijd is er groot ongemak over het gemak waarmee niet-Joodse Nederlanders kritiek hebben op het Israëlische beleid en – met name – hoe snel het onderscheid tussen Israël en Joden hierin niet meer wordt gemaakt.</a:t>
            </a:r>
          </a:p>
          <a:p>
            <a:pPr marL="0" indent="0">
              <a:buNone/>
            </a:pPr>
            <a:endParaRPr lang="nl-NL"/>
          </a:p>
        </p:txBody>
      </p:sp>
      <p:grpSp>
        <p:nvGrpSpPr>
          <p:cNvPr id="4" name="Groep 23">
            <a:extLst>
              <a:ext uri="{FF2B5EF4-FFF2-40B4-BE49-F238E27FC236}">
                <a16:creationId xmlns:a16="http://schemas.microsoft.com/office/drawing/2014/main" id="{F0F0B8A9-1180-536E-3906-F5DBC643FA12}"/>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B2FE6A2B-8ACA-0A92-4204-06C492699A52}"/>
                </a:ext>
              </a:extLst>
            </p:cNvPr>
            <p:cNvCxnSpPr>
              <a:cxnSpLocks/>
            </p:cNvCxnSpPr>
            <p:nvPr/>
          </p:nvCxnSpPr>
          <p:spPr>
            <a:xfrm>
              <a:off x="46707" y="1676401"/>
              <a:ext cx="119512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5A769F23-9720-7928-C590-FD6FD0AAEE33}"/>
                </a:ext>
              </a:extLst>
            </p:cNvPr>
            <p:cNvCxnSpPr>
              <a:cxnSpLocks/>
            </p:cNvCxnSpPr>
            <p:nvPr/>
          </p:nvCxnSpPr>
          <p:spPr>
            <a:xfrm>
              <a:off x="1903659" y="1676401"/>
              <a:ext cx="0" cy="530262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B2398C16-EF70-6EE3-1F57-E2D70029D5AC}"/>
              </a:ext>
            </a:extLst>
          </p:cNvPr>
          <p:cNvSpPr>
            <a:spLocks noChangeArrowheads="1"/>
          </p:cNvSpPr>
          <p:nvPr/>
        </p:nvSpPr>
        <p:spPr bwMode="auto">
          <a:xfrm>
            <a:off x="11112873" y="525023"/>
            <a:ext cx="774700" cy="774000"/>
          </a:xfrm>
          <a:prstGeom prst="ellipse">
            <a:avLst/>
          </a:prstGeom>
          <a:ln w="38100">
            <a:solidFill>
              <a:schemeClr val="accent3"/>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EA243050-B51F-C7E6-B98C-583A60CD339D}"/>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3"/>
                </a:solidFill>
              </a:rPr>
              <a:t>Israël en Zionisme</a:t>
            </a:r>
          </a:p>
        </p:txBody>
      </p:sp>
    </p:spTree>
    <p:extLst>
      <p:ext uri="{BB962C8B-B14F-4D97-AF65-F5344CB8AC3E}">
        <p14:creationId xmlns:p14="http://schemas.microsoft.com/office/powerpoint/2010/main" val="33565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1310EE-E95E-0D64-876B-AD4386B40FF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36A326F7-E456-4EDD-F907-4884B65CBF50}"/>
              </a:ext>
            </a:extLst>
          </p:cNvPr>
          <p:cNvSpPr txBox="1"/>
          <p:nvPr/>
        </p:nvSpPr>
        <p:spPr>
          <a:xfrm>
            <a:off x="587078" y="65504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2. Methodiek en aanpak</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B18AFEAE-FBA2-AF0B-2962-5079E11C28E4}"/>
              </a:ext>
            </a:extLst>
          </p:cNvPr>
          <p:cNvSpPr txBox="1"/>
          <p:nvPr/>
        </p:nvSpPr>
        <p:spPr>
          <a:xfrm>
            <a:off x="587078" y="2009558"/>
            <a:ext cx="10975001" cy="435503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Voor het ontwikkelen van de toekomstbeelden voor Joods Nederland in 2036 is gekozen voor het toepassen van de klassieke scenariomethodiek, zoals deze in de jaren 70 is ontwikkeld door Shell. Voor deze methodiek is gekozen omdat de scenariomethodiek een goed hulpmiddel is om om te gaan met complexe en onzekere ontwikkelingen. </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 de scenariomethodiek worden op basis van zekere en onzekere trends een beeld gegeven van de bandbreedte van mogelijke werelden. Hiermee wordt rekening gehouden met een grotere variëteit aan uitkomsten dan bij een enkelvoudige voorspelling van het meest waarschijnlijke toekomstbeeld. Dit biedt meer strategisch handelingsperspectief omdat tegelijkertijd rekening wordt gehouden met meerdere mogelijke uitkomsten.</a:t>
            </a:r>
          </a:p>
          <a:p>
            <a:pPr marR="0" lvl="0" algn="l" defTabSz="914400" rtl="0" eaLnBrk="1" fontAlgn="auto" latinLnBrk="0" hangingPunct="1">
              <a:lnSpc>
                <a:spcPct val="100000"/>
              </a:lnSpc>
              <a:spcBef>
                <a:spcPts val="0"/>
              </a:spcBef>
              <a:spcAft>
                <a:spcPts val="1200"/>
              </a:spcAft>
              <a:buClrTx/>
              <a:buSzTx/>
              <a:tabLst/>
              <a:defRPr/>
            </a:pPr>
            <a:r>
              <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toekomstscenario’s zijn gebaseerd op dertig interviews met organisaties en individuen die tezamen een afspiegeling vormen van verschillende stromingen, groepen en demografische variëteit binnen Joods Nederland. </a:t>
            </a:r>
          </a:p>
          <a:p>
            <a:pPr marR="0" lvl="0" algn="l" defTabSz="914400" rtl="0" eaLnBrk="1" fontAlgn="auto" latinLnBrk="0" hangingPunct="1">
              <a:lnSpc>
                <a:spcPct val="100000"/>
              </a:lnSpc>
              <a:spcBef>
                <a:spcPts val="0"/>
              </a:spcBef>
              <a:spcAft>
                <a:spcPts val="1200"/>
              </a:spcAft>
              <a:buClrTx/>
              <a:buSzTx/>
              <a:tabLst/>
              <a:defRPr/>
            </a:pPr>
            <a:endParaRPr kumimoji="0" lang="nl-NL" sz="19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3" name="Tijdelijke aanduiding voor dianummer 2">
            <a:extLst>
              <a:ext uri="{FF2B5EF4-FFF2-40B4-BE49-F238E27FC236}">
                <a16:creationId xmlns:a16="http://schemas.microsoft.com/office/drawing/2014/main" id="{7B7950D7-1CC8-ACDD-A22B-292A861A171B}"/>
              </a:ext>
            </a:extLst>
          </p:cNvPr>
          <p:cNvSpPr>
            <a:spLocks noGrp="1"/>
          </p:cNvSpPr>
          <p:nvPr>
            <p:ph type="sldNum" sz="quarter" idx="12"/>
          </p:nvPr>
        </p:nvSpPr>
        <p:spPr/>
        <p:txBody>
          <a:bodyPr/>
          <a:lstStyle/>
          <a:p>
            <a:fld id="{74D7B23A-AFD9-6341-9C14-C1BDBC70DD3B}" type="slidenum">
              <a:rPr lang="nl-NL" smtClean="0"/>
              <a:pPr/>
              <a:t>3</a:t>
            </a:fld>
            <a:endParaRPr lang="nl-NL"/>
          </a:p>
        </p:txBody>
      </p:sp>
    </p:spTree>
    <p:extLst>
      <p:ext uri="{BB962C8B-B14F-4D97-AF65-F5344CB8AC3E}">
        <p14:creationId xmlns:p14="http://schemas.microsoft.com/office/powerpoint/2010/main" val="321332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B7BD8-6094-0E00-4EC7-EA1E54C1BE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45F7DD-93C7-2E4D-CAA5-26755ECAFDE7}"/>
              </a:ext>
            </a:extLst>
          </p:cNvPr>
          <p:cNvSpPr>
            <a:spLocks noGrp="1"/>
          </p:cNvSpPr>
          <p:nvPr>
            <p:ph type="title"/>
          </p:nvPr>
        </p:nvSpPr>
        <p:spPr>
          <a:xfrm>
            <a:off x="695325" y="634534"/>
            <a:ext cx="10156451" cy="568292"/>
          </a:xfrm>
        </p:spPr>
        <p:txBody>
          <a:bodyPr>
            <a:noAutofit/>
          </a:bodyPr>
          <a:lstStyle/>
          <a:p>
            <a:r>
              <a:rPr lang="nl-NL" sz="4000"/>
              <a:t>Omvangrijke immigratie van Joodse Israëli</a:t>
            </a:r>
          </a:p>
        </p:txBody>
      </p:sp>
      <p:sp>
        <p:nvSpPr>
          <p:cNvPr id="3" name="Tijdelijke aanduiding voor inhoud 2">
            <a:extLst>
              <a:ext uri="{FF2B5EF4-FFF2-40B4-BE49-F238E27FC236}">
                <a16:creationId xmlns:a16="http://schemas.microsoft.com/office/drawing/2014/main" id="{3DCE4C5D-2AEF-C5CA-5EE9-4D7C5301D664}"/>
              </a:ext>
            </a:extLst>
          </p:cNvPr>
          <p:cNvSpPr>
            <a:spLocks noGrp="1"/>
          </p:cNvSpPr>
          <p:nvPr>
            <p:ph idx="1"/>
          </p:nvPr>
        </p:nvSpPr>
        <p:spPr>
          <a:xfrm>
            <a:off x="2447365" y="1775014"/>
            <a:ext cx="9319179" cy="4840935"/>
          </a:xfrm>
        </p:spPr>
        <p:txBody>
          <a:bodyPr vert="horz" lIns="91440" tIns="45720" rIns="91440" bIns="45720" rtlCol="0" anchor="t">
            <a:normAutofit/>
          </a:bodyPr>
          <a:lstStyle/>
          <a:p>
            <a:r>
              <a:rPr lang="nl-NL" err="1"/>
              <a:t>Israeli</a:t>
            </a:r>
            <a:r>
              <a:rPr lang="nl-NL"/>
              <a:t> zullen op termijn de meerderheid vormen van de Joodse gemeenschap in Nederland.</a:t>
            </a:r>
          </a:p>
          <a:p>
            <a:r>
              <a:rPr lang="nl-NL" err="1"/>
              <a:t>Israeli</a:t>
            </a:r>
            <a:r>
              <a:rPr lang="nl-NL"/>
              <a:t> mengen zich vaak niet; in eerste instantie is er vaak weinig interactie met Joodse Nederlanders en zijn zij primair op elkaar gericht. Ze hebben eigen kanalen om elkaar te vinden en daarin ook eigen behoeften.</a:t>
            </a:r>
          </a:p>
          <a:p>
            <a:r>
              <a:rPr lang="nl-NL" err="1"/>
              <a:t>Israeli</a:t>
            </a:r>
            <a:r>
              <a:rPr lang="nl-NL"/>
              <a:t> zijn nog beperkt vertegenwoordigd in de Nederlands-Joodse organisaties</a:t>
            </a:r>
          </a:p>
          <a:p>
            <a:r>
              <a:rPr lang="nl-NL"/>
              <a:t>Israëli in Nederland zijn overwegend niet-religieus en progressief. Wel hebben ze van huis uit veel kennis over Joodse religie, cultuur en tradities. </a:t>
            </a:r>
          </a:p>
        </p:txBody>
      </p:sp>
      <p:grpSp>
        <p:nvGrpSpPr>
          <p:cNvPr id="4" name="Groep 23">
            <a:extLst>
              <a:ext uri="{FF2B5EF4-FFF2-40B4-BE49-F238E27FC236}">
                <a16:creationId xmlns:a16="http://schemas.microsoft.com/office/drawing/2014/main" id="{FE3AAED3-D049-6DB8-802B-748BB4F4E16D}"/>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274B441C-6C51-D7FA-94DA-CEF9215DC57E}"/>
                </a:ext>
              </a:extLst>
            </p:cNvPr>
            <p:cNvCxnSpPr>
              <a:cxnSpLocks/>
            </p:cNvCxnSpPr>
            <p:nvPr/>
          </p:nvCxnSpPr>
          <p:spPr>
            <a:xfrm>
              <a:off x="46707" y="1676401"/>
              <a:ext cx="119512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35A2B8B4-0B45-46B4-2792-7F627A1347BE}"/>
                </a:ext>
              </a:extLst>
            </p:cNvPr>
            <p:cNvCxnSpPr>
              <a:cxnSpLocks/>
            </p:cNvCxnSpPr>
            <p:nvPr/>
          </p:nvCxnSpPr>
          <p:spPr>
            <a:xfrm>
              <a:off x="1903659" y="1676401"/>
              <a:ext cx="0" cy="530262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BFA7D858-ACB6-21CF-B8FF-9ED221ABA401}"/>
              </a:ext>
            </a:extLst>
          </p:cNvPr>
          <p:cNvSpPr>
            <a:spLocks noChangeArrowheads="1"/>
          </p:cNvSpPr>
          <p:nvPr/>
        </p:nvSpPr>
        <p:spPr bwMode="auto">
          <a:xfrm>
            <a:off x="11112873" y="525023"/>
            <a:ext cx="774700" cy="774000"/>
          </a:xfrm>
          <a:prstGeom prst="ellipse">
            <a:avLst/>
          </a:prstGeom>
          <a:ln w="38100">
            <a:solidFill>
              <a:schemeClr val="accent3"/>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E904832E-66BF-BC07-E403-FBCC55487DAC}"/>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3"/>
                </a:solidFill>
              </a:rPr>
              <a:t>Israël en Zionisme</a:t>
            </a:r>
          </a:p>
        </p:txBody>
      </p:sp>
    </p:spTree>
    <p:extLst>
      <p:ext uri="{BB962C8B-B14F-4D97-AF65-F5344CB8AC3E}">
        <p14:creationId xmlns:p14="http://schemas.microsoft.com/office/powerpoint/2010/main" val="886255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01406-DDB6-A91B-0BD3-4C96F04DF2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89D61E-D73B-AA20-D930-B61CCF99C9C7}"/>
              </a:ext>
            </a:extLst>
          </p:cNvPr>
          <p:cNvSpPr>
            <a:spLocks noGrp="1"/>
          </p:cNvSpPr>
          <p:nvPr>
            <p:ph type="title"/>
          </p:nvPr>
        </p:nvSpPr>
        <p:spPr>
          <a:xfrm>
            <a:off x="695325" y="634534"/>
            <a:ext cx="10156451" cy="568292"/>
          </a:xfrm>
        </p:spPr>
        <p:txBody>
          <a:bodyPr>
            <a:noAutofit/>
          </a:bodyPr>
          <a:lstStyle/>
          <a:p>
            <a:r>
              <a:rPr lang="nl-NL" sz="4000"/>
              <a:t>Israëli integreren in Joods Nederland</a:t>
            </a:r>
          </a:p>
        </p:txBody>
      </p:sp>
      <p:sp>
        <p:nvSpPr>
          <p:cNvPr id="3" name="Tijdelijke aanduiding voor inhoud 2">
            <a:extLst>
              <a:ext uri="{FF2B5EF4-FFF2-40B4-BE49-F238E27FC236}">
                <a16:creationId xmlns:a16="http://schemas.microsoft.com/office/drawing/2014/main" id="{30CDF832-F529-B43B-3360-393A6F684D95}"/>
              </a:ext>
            </a:extLst>
          </p:cNvPr>
          <p:cNvSpPr>
            <a:spLocks noGrp="1"/>
          </p:cNvSpPr>
          <p:nvPr>
            <p:ph idx="1"/>
          </p:nvPr>
        </p:nvSpPr>
        <p:spPr>
          <a:xfrm>
            <a:off x="2447365" y="1775014"/>
            <a:ext cx="9319179" cy="4840935"/>
          </a:xfrm>
        </p:spPr>
        <p:txBody>
          <a:bodyPr vert="horz" lIns="91440" tIns="45720" rIns="91440" bIns="45720" rtlCol="0" anchor="t">
            <a:normAutofit lnSpcReduction="10000"/>
          </a:bodyPr>
          <a:lstStyle/>
          <a:p>
            <a:r>
              <a:rPr lang="nl-NL"/>
              <a:t>Israëli hebben op enig moment behoefte om in ieder geval hun kinderen deel te laten nemen aan georganiseerd Jodendom. Veelal via de schoolkeuze. Door middel van de kinderen ontstaan nieuwe verbindingen tussen Israëli en Nederlandse Joden.</a:t>
            </a:r>
          </a:p>
          <a:p>
            <a:r>
              <a:rPr lang="nl-NL"/>
              <a:t>De integratie gaat (initieel) gepaard met toegenomen spanningen door culturele verschillen in o.a. het belang van de taal, verschil in manier van vieren van feestdagen en de beperkte behoefte van </a:t>
            </a:r>
            <a:r>
              <a:rPr lang="nl-NL" err="1"/>
              <a:t>Israeli</a:t>
            </a:r>
            <a:r>
              <a:rPr lang="nl-NL"/>
              <a:t> aan (religieuze) organisaties.</a:t>
            </a:r>
          </a:p>
          <a:p>
            <a:r>
              <a:rPr lang="nl-NL"/>
              <a:t>Voordeel van de integratie is dat de Israëli inherent meer kennis hebben van het Jodendom en de taal. Hier wordt dankbaar gebruik van gemaakt in de Joodse organisaties waar kennis steeds schaarser is geworden.</a:t>
            </a:r>
          </a:p>
        </p:txBody>
      </p:sp>
      <p:grpSp>
        <p:nvGrpSpPr>
          <p:cNvPr id="4" name="Groep 23">
            <a:extLst>
              <a:ext uri="{FF2B5EF4-FFF2-40B4-BE49-F238E27FC236}">
                <a16:creationId xmlns:a16="http://schemas.microsoft.com/office/drawing/2014/main" id="{26FB72A4-A27C-AAB8-E7D0-94335E751E3A}"/>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A01BAD67-510D-C613-DD89-7EBB52F91AE6}"/>
                </a:ext>
              </a:extLst>
            </p:cNvPr>
            <p:cNvCxnSpPr>
              <a:cxnSpLocks/>
            </p:cNvCxnSpPr>
            <p:nvPr/>
          </p:nvCxnSpPr>
          <p:spPr>
            <a:xfrm>
              <a:off x="46707" y="1676401"/>
              <a:ext cx="119512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1AB26753-F251-7450-6F67-18CC79A659F5}"/>
                </a:ext>
              </a:extLst>
            </p:cNvPr>
            <p:cNvCxnSpPr>
              <a:cxnSpLocks/>
            </p:cNvCxnSpPr>
            <p:nvPr/>
          </p:nvCxnSpPr>
          <p:spPr>
            <a:xfrm>
              <a:off x="1903659" y="1676401"/>
              <a:ext cx="0" cy="530262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BB5AC772-3D1E-D2C3-2BDE-07EF90D116D7}"/>
              </a:ext>
            </a:extLst>
          </p:cNvPr>
          <p:cNvSpPr>
            <a:spLocks noChangeArrowheads="1"/>
          </p:cNvSpPr>
          <p:nvPr/>
        </p:nvSpPr>
        <p:spPr bwMode="auto">
          <a:xfrm>
            <a:off x="11112873" y="525023"/>
            <a:ext cx="774700" cy="774000"/>
          </a:xfrm>
          <a:prstGeom prst="ellipse">
            <a:avLst/>
          </a:prstGeom>
          <a:ln w="38100">
            <a:solidFill>
              <a:schemeClr val="accent3"/>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3CE59EB5-7E7C-CB26-76B8-FE0E41185992}"/>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3"/>
                </a:solidFill>
              </a:rPr>
              <a:t>Israël en Zionisme</a:t>
            </a:r>
          </a:p>
        </p:txBody>
      </p:sp>
    </p:spTree>
    <p:extLst>
      <p:ext uri="{BB962C8B-B14F-4D97-AF65-F5344CB8AC3E}">
        <p14:creationId xmlns:p14="http://schemas.microsoft.com/office/powerpoint/2010/main" val="3693668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E28F6-379C-4EDB-E32D-8B5FD26DDC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2588CC-8701-8C51-E230-D38532D4B7F6}"/>
              </a:ext>
            </a:extLst>
          </p:cNvPr>
          <p:cNvSpPr>
            <a:spLocks noGrp="1"/>
          </p:cNvSpPr>
          <p:nvPr>
            <p:ph type="title"/>
          </p:nvPr>
        </p:nvSpPr>
        <p:spPr>
          <a:xfrm>
            <a:off x="695325" y="634534"/>
            <a:ext cx="10156451" cy="568292"/>
          </a:xfrm>
        </p:spPr>
        <p:txBody>
          <a:bodyPr>
            <a:noAutofit/>
          </a:bodyPr>
          <a:lstStyle/>
          <a:p>
            <a:r>
              <a:rPr lang="nl-NL" sz="4000"/>
              <a:t>Israëli vormen een eigen zuil</a:t>
            </a:r>
          </a:p>
        </p:txBody>
      </p:sp>
      <p:sp>
        <p:nvSpPr>
          <p:cNvPr id="3" name="Tijdelijke aanduiding voor inhoud 2">
            <a:extLst>
              <a:ext uri="{FF2B5EF4-FFF2-40B4-BE49-F238E27FC236}">
                <a16:creationId xmlns:a16="http://schemas.microsoft.com/office/drawing/2014/main" id="{08330A2A-D55A-5006-564F-08817EF6CA25}"/>
              </a:ext>
            </a:extLst>
          </p:cNvPr>
          <p:cNvSpPr>
            <a:spLocks noGrp="1"/>
          </p:cNvSpPr>
          <p:nvPr>
            <p:ph idx="1"/>
          </p:nvPr>
        </p:nvSpPr>
        <p:spPr>
          <a:xfrm>
            <a:off x="2447365" y="1775014"/>
            <a:ext cx="9319179" cy="4840935"/>
          </a:xfrm>
        </p:spPr>
        <p:txBody>
          <a:bodyPr/>
          <a:lstStyle/>
          <a:p>
            <a:r>
              <a:rPr lang="nl-NL" err="1"/>
              <a:t>Israeli</a:t>
            </a:r>
            <a:r>
              <a:rPr lang="nl-NL"/>
              <a:t> tonen weinig interesse om zich te verbinden met traditionele Joodse instituties. Maar ook zijn de Nederlandse instituties redelijk gesloten en hoogdrempelig voor </a:t>
            </a:r>
            <a:r>
              <a:rPr lang="nl-NL" err="1"/>
              <a:t>Israeli</a:t>
            </a:r>
            <a:r>
              <a:rPr lang="nl-NL"/>
              <a:t>.</a:t>
            </a:r>
          </a:p>
          <a:p>
            <a:r>
              <a:rPr lang="nl-NL"/>
              <a:t>In reactie hierop vormen de Israëli eigen organisaties die niet of nauwelijks in verbinding staan met Joods Nederland.</a:t>
            </a:r>
          </a:p>
        </p:txBody>
      </p:sp>
      <p:grpSp>
        <p:nvGrpSpPr>
          <p:cNvPr id="4" name="Groep 23">
            <a:extLst>
              <a:ext uri="{FF2B5EF4-FFF2-40B4-BE49-F238E27FC236}">
                <a16:creationId xmlns:a16="http://schemas.microsoft.com/office/drawing/2014/main" id="{8FECFBB0-03FC-558E-B844-CF981430EB6E}"/>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805B4CD3-A53E-ABE6-1A70-C10A4A73A0EF}"/>
                </a:ext>
              </a:extLst>
            </p:cNvPr>
            <p:cNvCxnSpPr>
              <a:cxnSpLocks/>
            </p:cNvCxnSpPr>
            <p:nvPr/>
          </p:nvCxnSpPr>
          <p:spPr>
            <a:xfrm>
              <a:off x="46707" y="1676401"/>
              <a:ext cx="119512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573E5E82-FA79-FBBF-8522-7D23A9005150}"/>
                </a:ext>
              </a:extLst>
            </p:cNvPr>
            <p:cNvCxnSpPr>
              <a:cxnSpLocks/>
            </p:cNvCxnSpPr>
            <p:nvPr/>
          </p:nvCxnSpPr>
          <p:spPr>
            <a:xfrm>
              <a:off x="1903659" y="1676401"/>
              <a:ext cx="0" cy="530262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FE857664-243C-28AD-62B5-059BF6D35C6B}"/>
              </a:ext>
            </a:extLst>
          </p:cNvPr>
          <p:cNvSpPr>
            <a:spLocks noChangeArrowheads="1"/>
          </p:cNvSpPr>
          <p:nvPr/>
        </p:nvSpPr>
        <p:spPr bwMode="auto">
          <a:xfrm>
            <a:off x="11112873" y="525023"/>
            <a:ext cx="774700" cy="774000"/>
          </a:xfrm>
          <a:prstGeom prst="ellipse">
            <a:avLst/>
          </a:prstGeom>
          <a:ln w="38100">
            <a:solidFill>
              <a:schemeClr val="accent3"/>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2B209876-5E49-183F-8CC4-88EC2F69F9CA}"/>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3"/>
                </a:solidFill>
              </a:rPr>
              <a:t>Israël en Zionisme</a:t>
            </a:r>
          </a:p>
        </p:txBody>
      </p:sp>
    </p:spTree>
    <p:extLst>
      <p:ext uri="{BB962C8B-B14F-4D97-AF65-F5344CB8AC3E}">
        <p14:creationId xmlns:p14="http://schemas.microsoft.com/office/powerpoint/2010/main" val="2246322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3243-BF86-E148-330F-95CD5E5CC39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415A6EE-67D4-2404-0D70-CF418A9C3ADD}"/>
              </a:ext>
            </a:extLst>
          </p:cNvPr>
          <p:cNvSpPr>
            <a:spLocks noGrp="1"/>
          </p:cNvSpPr>
          <p:nvPr>
            <p:ph idx="1"/>
          </p:nvPr>
        </p:nvSpPr>
        <p:spPr>
          <a:xfrm>
            <a:off x="2447365" y="1775014"/>
            <a:ext cx="9319179" cy="4840935"/>
          </a:xfrm>
        </p:spPr>
        <p:txBody>
          <a:bodyPr/>
          <a:lstStyle/>
          <a:p>
            <a:r>
              <a:rPr lang="nl-NL"/>
              <a:t>Met het verstrijken van de jaren neemt de directe link tussen jonge Joodse Nederlanders en slachtoffers van de </a:t>
            </a:r>
            <a:r>
              <a:rPr lang="nl-NL" err="1"/>
              <a:t>Shoa</a:t>
            </a:r>
            <a:r>
              <a:rPr lang="nl-NL"/>
              <a:t> verder af. </a:t>
            </a:r>
          </a:p>
          <a:p>
            <a:r>
              <a:rPr lang="nl-NL"/>
              <a:t>In de bredere Nederlandse samenleving is er een behoefte om het herdenken aan de Tweede Wereldoorlog te verbreden.</a:t>
            </a:r>
          </a:p>
          <a:p>
            <a:r>
              <a:rPr lang="nl-NL"/>
              <a:t>Herdenken blijft een rol spelen, maar jonge Joodse Nederlanders moeten een andere invulling geven met het verstrijken van de tijd. </a:t>
            </a:r>
          </a:p>
        </p:txBody>
      </p:sp>
      <p:grpSp>
        <p:nvGrpSpPr>
          <p:cNvPr id="4" name="Groep 23">
            <a:extLst>
              <a:ext uri="{FF2B5EF4-FFF2-40B4-BE49-F238E27FC236}">
                <a16:creationId xmlns:a16="http://schemas.microsoft.com/office/drawing/2014/main" id="{9E7DE226-FF1D-3578-43B8-93A3BF3B0370}"/>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E81C5BBB-05BE-645F-A16E-3669300DA8AB}"/>
                </a:ext>
              </a:extLst>
            </p:cNvPr>
            <p:cNvCxnSpPr>
              <a:cxnSpLocks/>
            </p:cNvCxnSpPr>
            <p:nvPr/>
          </p:nvCxnSpPr>
          <p:spPr>
            <a:xfrm>
              <a:off x="46707" y="1676401"/>
              <a:ext cx="11951211"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7307733A-49A6-EF24-7836-BFBC0B61F4A7}"/>
                </a:ext>
              </a:extLst>
            </p:cNvPr>
            <p:cNvCxnSpPr>
              <a:cxnSpLocks/>
            </p:cNvCxnSpPr>
            <p:nvPr/>
          </p:nvCxnSpPr>
          <p:spPr>
            <a:xfrm>
              <a:off x="1903659" y="1676401"/>
              <a:ext cx="0" cy="530262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F467D304-BC82-A451-EA86-BCE5A48D370B}"/>
              </a:ext>
            </a:extLst>
          </p:cNvPr>
          <p:cNvSpPr>
            <a:spLocks noChangeArrowheads="1"/>
          </p:cNvSpPr>
          <p:nvPr/>
        </p:nvSpPr>
        <p:spPr bwMode="auto">
          <a:xfrm>
            <a:off x="11112873" y="525023"/>
            <a:ext cx="774700" cy="774000"/>
          </a:xfrm>
          <a:prstGeom prst="ellipse">
            <a:avLst/>
          </a:prstGeom>
          <a:ln w="38100">
            <a:solidFill>
              <a:schemeClr val="accent4"/>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6724406E-BB93-5E1F-6F95-6A8028A3491C}"/>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4"/>
                </a:solidFill>
              </a:rPr>
              <a:t>Shoa en antisemitisme</a:t>
            </a:r>
          </a:p>
        </p:txBody>
      </p:sp>
      <p:sp>
        <p:nvSpPr>
          <p:cNvPr id="9" name="Titel 1">
            <a:extLst>
              <a:ext uri="{FF2B5EF4-FFF2-40B4-BE49-F238E27FC236}">
                <a16:creationId xmlns:a16="http://schemas.microsoft.com/office/drawing/2014/main" id="{4B120D0F-7508-C413-497B-93307F5CE74D}"/>
              </a:ext>
            </a:extLst>
          </p:cNvPr>
          <p:cNvSpPr txBox="1">
            <a:spLocks/>
          </p:cNvSpPr>
          <p:nvPr/>
        </p:nvSpPr>
        <p:spPr>
          <a:xfrm>
            <a:off x="695325" y="142105"/>
            <a:ext cx="10156451" cy="1243353"/>
          </a:xfrm>
          <a:prstGeom prst="rect">
            <a:avLst/>
          </a:prstGeom>
        </p:spPr>
        <p:txBody>
          <a:bodyPr vert="horz" wrap="none" lIns="91440" tIns="45720" rIns="91440" bIns="45720" rtlCol="0" anchor="ctr">
            <a:norm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endParaRPr lang="nl-NL" sz="4000"/>
          </a:p>
        </p:txBody>
      </p:sp>
      <p:sp>
        <p:nvSpPr>
          <p:cNvPr id="14" name="Titel 1">
            <a:extLst>
              <a:ext uri="{FF2B5EF4-FFF2-40B4-BE49-F238E27FC236}">
                <a16:creationId xmlns:a16="http://schemas.microsoft.com/office/drawing/2014/main" id="{BD43B93F-E432-8DF2-2FF1-B0219F99E3DC}"/>
              </a:ext>
            </a:extLst>
          </p:cNvPr>
          <p:cNvSpPr txBox="1">
            <a:spLocks/>
          </p:cNvSpPr>
          <p:nvPr/>
        </p:nvSpPr>
        <p:spPr>
          <a:xfrm>
            <a:off x="689387" y="4742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Rol van de </a:t>
            </a:r>
            <a:r>
              <a:rPr lang="nl-NL" sz="4000" err="1"/>
              <a:t>Shoa</a:t>
            </a:r>
            <a:r>
              <a:rPr lang="nl-NL" sz="4000"/>
              <a:t> veranderd in de </a:t>
            </a:r>
          </a:p>
          <a:p>
            <a:r>
              <a:rPr lang="nl-NL" sz="4000"/>
              <a:t>Joodse beleving </a:t>
            </a:r>
          </a:p>
        </p:txBody>
      </p:sp>
    </p:spTree>
    <p:extLst>
      <p:ext uri="{BB962C8B-B14F-4D97-AF65-F5344CB8AC3E}">
        <p14:creationId xmlns:p14="http://schemas.microsoft.com/office/powerpoint/2010/main" val="1616799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1A84A-80EA-2AB3-706E-92B5A29877B2}"/>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745ED5B-C838-557C-6B85-9FB173B828A1}"/>
              </a:ext>
            </a:extLst>
          </p:cNvPr>
          <p:cNvSpPr>
            <a:spLocks noGrp="1"/>
          </p:cNvSpPr>
          <p:nvPr>
            <p:ph idx="1"/>
          </p:nvPr>
        </p:nvSpPr>
        <p:spPr>
          <a:xfrm>
            <a:off x="2447365" y="1775014"/>
            <a:ext cx="9319179" cy="4840935"/>
          </a:xfrm>
        </p:spPr>
        <p:txBody>
          <a:bodyPr/>
          <a:lstStyle/>
          <a:p>
            <a:r>
              <a:rPr lang="nl-NL"/>
              <a:t>7 oktober heeft geleid tot een piek in het gevoel van onveiligheid, die niet snel zal afnemen.</a:t>
            </a:r>
          </a:p>
          <a:p>
            <a:r>
              <a:rPr lang="nl-NL"/>
              <a:t>Angst voor verbaal en/of fysiek geweld is daarmee een blijvende factor, wat zich onder andere vertaald in: </a:t>
            </a:r>
          </a:p>
          <a:p>
            <a:pPr lvl="1"/>
            <a:r>
              <a:rPr lang="nl-NL"/>
              <a:t>Meer beveiliging</a:t>
            </a:r>
          </a:p>
          <a:p>
            <a:pPr lvl="1"/>
            <a:r>
              <a:rPr lang="nl-NL"/>
              <a:t>Aandacht voor ‘weerbaarheid’</a:t>
            </a:r>
          </a:p>
          <a:p>
            <a:pPr lvl="1"/>
            <a:r>
              <a:rPr lang="nl-NL"/>
              <a:t>Wantrouwen naar niet-Joden </a:t>
            </a:r>
          </a:p>
          <a:p>
            <a:pPr lvl="1"/>
            <a:r>
              <a:rPr lang="nl-NL"/>
              <a:t>Het vermijden van confrontaties en het verbergen van de Joodse identiteit in het publieke domein</a:t>
            </a:r>
          </a:p>
        </p:txBody>
      </p:sp>
      <p:grpSp>
        <p:nvGrpSpPr>
          <p:cNvPr id="4" name="Groep 23">
            <a:extLst>
              <a:ext uri="{FF2B5EF4-FFF2-40B4-BE49-F238E27FC236}">
                <a16:creationId xmlns:a16="http://schemas.microsoft.com/office/drawing/2014/main" id="{7DB5E93F-10FC-B4EF-2558-4F78A1C7E9F5}"/>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93AC0021-9DC9-27E7-4C37-52B6685BD0E4}"/>
                </a:ext>
              </a:extLst>
            </p:cNvPr>
            <p:cNvCxnSpPr>
              <a:cxnSpLocks/>
            </p:cNvCxnSpPr>
            <p:nvPr/>
          </p:nvCxnSpPr>
          <p:spPr>
            <a:xfrm>
              <a:off x="46707" y="1676401"/>
              <a:ext cx="11951211"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0EE7746C-EEC1-1E94-BBD4-7CBED168F905}"/>
                </a:ext>
              </a:extLst>
            </p:cNvPr>
            <p:cNvCxnSpPr>
              <a:cxnSpLocks/>
            </p:cNvCxnSpPr>
            <p:nvPr/>
          </p:nvCxnSpPr>
          <p:spPr>
            <a:xfrm>
              <a:off x="1903659" y="1676401"/>
              <a:ext cx="0" cy="530262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879F9F24-A0C1-3321-8739-B5D0F4B15B13}"/>
              </a:ext>
            </a:extLst>
          </p:cNvPr>
          <p:cNvSpPr>
            <a:spLocks noChangeArrowheads="1"/>
          </p:cNvSpPr>
          <p:nvPr/>
        </p:nvSpPr>
        <p:spPr bwMode="auto">
          <a:xfrm>
            <a:off x="11112873" y="525023"/>
            <a:ext cx="774700" cy="774000"/>
          </a:xfrm>
          <a:prstGeom prst="ellipse">
            <a:avLst/>
          </a:prstGeom>
          <a:ln w="38100">
            <a:solidFill>
              <a:schemeClr val="accent4"/>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70AB99DC-77C3-0BCD-6303-8FB13524B45E}"/>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4"/>
                </a:solidFill>
              </a:rPr>
              <a:t>Shoa en antisemitisme</a:t>
            </a:r>
          </a:p>
        </p:txBody>
      </p:sp>
      <p:sp>
        <p:nvSpPr>
          <p:cNvPr id="9" name="Titel 1">
            <a:extLst>
              <a:ext uri="{FF2B5EF4-FFF2-40B4-BE49-F238E27FC236}">
                <a16:creationId xmlns:a16="http://schemas.microsoft.com/office/drawing/2014/main" id="{18CD04BE-235B-06FD-0F34-077250672A8E}"/>
              </a:ext>
            </a:extLst>
          </p:cNvPr>
          <p:cNvSpPr txBox="1">
            <a:spLocks/>
          </p:cNvSpPr>
          <p:nvPr/>
        </p:nvSpPr>
        <p:spPr>
          <a:xfrm>
            <a:off x="695325" y="142105"/>
            <a:ext cx="10156451" cy="1243353"/>
          </a:xfrm>
          <a:prstGeom prst="rect">
            <a:avLst/>
          </a:prstGeom>
        </p:spPr>
        <p:txBody>
          <a:bodyPr vert="horz" wrap="none" lIns="91440" tIns="45720" rIns="91440" bIns="45720" rtlCol="0" anchor="ctr">
            <a:norm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endParaRPr lang="nl-NL" sz="4000"/>
          </a:p>
        </p:txBody>
      </p:sp>
      <p:sp>
        <p:nvSpPr>
          <p:cNvPr id="14" name="Titel 1">
            <a:extLst>
              <a:ext uri="{FF2B5EF4-FFF2-40B4-BE49-F238E27FC236}">
                <a16:creationId xmlns:a16="http://schemas.microsoft.com/office/drawing/2014/main" id="{DC945CCD-1F42-D99B-18D8-B21CECCC7269}"/>
              </a:ext>
            </a:extLst>
          </p:cNvPr>
          <p:cNvSpPr txBox="1">
            <a:spLocks/>
          </p:cNvSpPr>
          <p:nvPr/>
        </p:nvSpPr>
        <p:spPr>
          <a:xfrm>
            <a:off x="689387" y="4742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Veiligheid blijft belangrijk(</a:t>
            </a:r>
            <a:r>
              <a:rPr lang="nl-NL" sz="4000" err="1"/>
              <a:t>ste</a:t>
            </a:r>
            <a:r>
              <a:rPr lang="nl-NL" sz="4000"/>
              <a:t>) onderwerp</a:t>
            </a:r>
          </a:p>
        </p:txBody>
      </p:sp>
    </p:spTree>
    <p:extLst>
      <p:ext uri="{BB962C8B-B14F-4D97-AF65-F5344CB8AC3E}">
        <p14:creationId xmlns:p14="http://schemas.microsoft.com/office/powerpoint/2010/main" val="3326898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E9181-DF90-4828-F475-9F8BA6A9CB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E71650-CC96-A896-ADB9-324D554141EF}"/>
              </a:ext>
            </a:extLst>
          </p:cNvPr>
          <p:cNvSpPr>
            <a:spLocks noGrp="1"/>
          </p:cNvSpPr>
          <p:nvPr>
            <p:ph type="title"/>
          </p:nvPr>
        </p:nvSpPr>
        <p:spPr>
          <a:xfrm>
            <a:off x="695325" y="634534"/>
            <a:ext cx="10156451" cy="568292"/>
          </a:xfrm>
        </p:spPr>
        <p:txBody>
          <a:bodyPr>
            <a:noAutofit/>
          </a:bodyPr>
          <a:lstStyle/>
          <a:p>
            <a:r>
              <a:rPr lang="nl-NL" sz="4000"/>
              <a:t>Het merendeel van de Nederlandse Joden </a:t>
            </a:r>
            <a:br>
              <a:rPr lang="nl-NL" sz="4000"/>
            </a:br>
            <a:r>
              <a:rPr lang="nl-NL" sz="4000"/>
              <a:t>heeft een niet-Joodse partner</a:t>
            </a:r>
          </a:p>
        </p:txBody>
      </p:sp>
      <p:sp>
        <p:nvSpPr>
          <p:cNvPr id="3" name="Tijdelijke aanduiding voor inhoud 2">
            <a:extLst>
              <a:ext uri="{FF2B5EF4-FFF2-40B4-BE49-F238E27FC236}">
                <a16:creationId xmlns:a16="http://schemas.microsoft.com/office/drawing/2014/main" id="{2BFA6811-2460-5297-0F22-8C8FE1B56172}"/>
              </a:ext>
            </a:extLst>
          </p:cNvPr>
          <p:cNvSpPr>
            <a:spLocks noGrp="1"/>
          </p:cNvSpPr>
          <p:nvPr>
            <p:ph idx="1"/>
          </p:nvPr>
        </p:nvSpPr>
        <p:spPr>
          <a:xfrm>
            <a:off x="2447365" y="1775014"/>
            <a:ext cx="9319179" cy="4840935"/>
          </a:xfrm>
        </p:spPr>
        <p:txBody>
          <a:bodyPr vert="horz" lIns="91440" tIns="45720" rIns="91440" bIns="45720" rtlCol="0" anchor="t">
            <a:normAutofit/>
          </a:bodyPr>
          <a:lstStyle/>
          <a:p>
            <a:r>
              <a:rPr lang="nl-NL"/>
              <a:t>57% van de Joden in Nederland heeft een relatie met een niet-Joodse partner. Dit is al decennia stabiel en naar verwachting blijft dit stabiel onder Nederlandse Joden.</a:t>
            </a:r>
          </a:p>
          <a:p>
            <a:pPr marL="0" indent="0">
              <a:buNone/>
            </a:pPr>
            <a:r>
              <a:rPr lang="nl-NL"/>
              <a:t> </a:t>
            </a:r>
          </a:p>
        </p:txBody>
      </p:sp>
      <p:grpSp>
        <p:nvGrpSpPr>
          <p:cNvPr id="4" name="Groep 23">
            <a:extLst>
              <a:ext uri="{FF2B5EF4-FFF2-40B4-BE49-F238E27FC236}">
                <a16:creationId xmlns:a16="http://schemas.microsoft.com/office/drawing/2014/main" id="{BE45CD2D-3B0B-0C48-4CA7-3D2B700F4955}"/>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A6CF8BAE-9679-DEBA-4591-A03669381C11}"/>
                </a:ext>
              </a:extLst>
            </p:cNvPr>
            <p:cNvCxnSpPr>
              <a:cxnSpLocks/>
            </p:cNvCxnSpPr>
            <p:nvPr/>
          </p:nvCxnSpPr>
          <p:spPr>
            <a:xfrm>
              <a:off x="46707" y="1676401"/>
              <a:ext cx="1195121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DE8D1A44-5FF2-5F93-B459-6D80044315C2}"/>
                </a:ext>
              </a:extLst>
            </p:cNvPr>
            <p:cNvCxnSpPr>
              <a:cxnSpLocks/>
            </p:cNvCxnSpPr>
            <p:nvPr/>
          </p:nvCxnSpPr>
          <p:spPr>
            <a:xfrm>
              <a:off x="1903659" y="1676401"/>
              <a:ext cx="0" cy="530262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E3317AFE-883E-FF5C-C9D2-A21F6ACDA780}"/>
              </a:ext>
            </a:extLst>
          </p:cNvPr>
          <p:cNvSpPr>
            <a:spLocks noChangeArrowheads="1"/>
          </p:cNvSpPr>
          <p:nvPr/>
        </p:nvSpPr>
        <p:spPr bwMode="auto">
          <a:xfrm>
            <a:off x="11112873" y="525023"/>
            <a:ext cx="774700" cy="774000"/>
          </a:xfrm>
          <a:prstGeom prst="ellipse">
            <a:avLst/>
          </a:prstGeom>
          <a:noFill/>
          <a:ln w="38100">
            <a:solidFill>
              <a:schemeClr val="accent5"/>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E59573B4-10CC-43FF-D7ED-5BD201760365}"/>
              </a:ext>
            </a:extLst>
          </p:cNvPr>
          <p:cNvSpPr txBox="1"/>
          <p:nvPr/>
        </p:nvSpPr>
        <p:spPr>
          <a:xfrm rot="5400000">
            <a:off x="-2140899" y="4122369"/>
            <a:ext cx="5132709" cy="338554"/>
          </a:xfrm>
          <a:prstGeom prst="rect">
            <a:avLst/>
          </a:prstGeom>
          <a:noFill/>
        </p:spPr>
        <p:txBody>
          <a:bodyPr wrap="square" rtlCol="0">
            <a:spAutoFit/>
          </a:bodyPr>
          <a:lstStyle/>
          <a:p>
            <a:pPr algn="r"/>
            <a:r>
              <a:rPr lang="en-NL" sz="1600">
                <a:solidFill>
                  <a:schemeClr val="accent5"/>
                </a:solidFill>
              </a:rPr>
              <a:t>(De ervaringen van) de persoonlijke levensgeschiedenis</a:t>
            </a:r>
          </a:p>
        </p:txBody>
      </p:sp>
    </p:spTree>
    <p:extLst>
      <p:ext uri="{BB962C8B-B14F-4D97-AF65-F5344CB8AC3E}">
        <p14:creationId xmlns:p14="http://schemas.microsoft.com/office/powerpoint/2010/main" val="519279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43C32-0774-0A4F-D6F8-A43493CFB265}"/>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6AB12FA-D84E-1FEF-C576-239560AD53E8}"/>
              </a:ext>
            </a:extLst>
          </p:cNvPr>
          <p:cNvSpPr>
            <a:spLocks noGrp="1"/>
          </p:cNvSpPr>
          <p:nvPr>
            <p:ph idx="1"/>
          </p:nvPr>
        </p:nvSpPr>
        <p:spPr>
          <a:xfrm>
            <a:off x="2447365" y="1775014"/>
            <a:ext cx="9319179" cy="4840935"/>
          </a:xfrm>
        </p:spPr>
        <p:txBody>
          <a:bodyPr vert="horz" lIns="91440" tIns="45720" rIns="91440" bIns="45720" rtlCol="0" anchor="t">
            <a:normAutofit fontScale="92500"/>
          </a:bodyPr>
          <a:lstStyle/>
          <a:p>
            <a:r>
              <a:rPr lang="nl-NL"/>
              <a:t>Er wordt vrij weinig georganiseerd voor jongeren tussen 18-35 jaar ten opzichte van andere groepen, terwijl zij veel onzekerheid hebben over de toekomst.</a:t>
            </a:r>
          </a:p>
          <a:p>
            <a:r>
              <a:rPr lang="nl-NL"/>
              <a:t>Tegelijkertijd is er een verschuivende behoefte van een (veelal ongebonden) jongere generatie (i.e. het zelf samenstellen van identiteit i.p.v. het ontlenen aan een collectieve identiteit).</a:t>
            </a:r>
          </a:p>
          <a:p>
            <a:r>
              <a:rPr lang="nl-NL"/>
              <a:t>Deze ontwikkelingen leiden ertoe dat Joodse organisaties een minder centrale rol in hun leven spelen en zij er dus ook minder aan bijdragen.</a:t>
            </a:r>
          </a:p>
          <a:p>
            <a:r>
              <a:rPr lang="nl-NL"/>
              <a:t>De vergrijzing in besturen van Joodse organisaties wordt hiermee een nog nijpender problemen omdat opvolging niet klaarstaat.</a:t>
            </a:r>
          </a:p>
          <a:p>
            <a:pPr marL="0" indent="0">
              <a:buNone/>
            </a:pPr>
            <a:endParaRPr lang="nl-NL"/>
          </a:p>
          <a:p>
            <a:pPr marL="0" indent="0">
              <a:buNone/>
            </a:pPr>
            <a:endParaRPr lang="nl-NL"/>
          </a:p>
        </p:txBody>
      </p:sp>
      <p:grpSp>
        <p:nvGrpSpPr>
          <p:cNvPr id="4" name="Groep 23">
            <a:extLst>
              <a:ext uri="{FF2B5EF4-FFF2-40B4-BE49-F238E27FC236}">
                <a16:creationId xmlns:a16="http://schemas.microsoft.com/office/drawing/2014/main" id="{A30D1003-3845-91B9-4400-9DC830E00205}"/>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C60A44A7-2200-3659-5D04-4C585D353F67}"/>
                </a:ext>
              </a:extLst>
            </p:cNvPr>
            <p:cNvCxnSpPr>
              <a:cxnSpLocks/>
            </p:cNvCxnSpPr>
            <p:nvPr/>
          </p:nvCxnSpPr>
          <p:spPr>
            <a:xfrm>
              <a:off x="46707" y="1676401"/>
              <a:ext cx="1195121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EFFFEA74-D820-03A6-96EA-B83F3FB95A26}"/>
                </a:ext>
              </a:extLst>
            </p:cNvPr>
            <p:cNvCxnSpPr>
              <a:cxnSpLocks/>
            </p:cNvCxnSpPr>
            <p:nvPr/>
          </p:nvCxnSpPr>
          <p:spPr>
            <a:xfrm>
              <a:off x="1903659" y="1676401"/>
              <a:ext cx="0" cy="530262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907E5CC5-E192-8A68-1805-18680E1DFBDC}"/>
              </a:ext>
            </a:extLst>
          </p:cNvPr>
          <p:cNvSpPr>
            <a:spLocks noChangeArrowheads="1"/>
          </p:cNvSpPr>
          <p:nvPr/>
        </p:nvSpPr>
        <p:spPr bwMode="auto">
          <a:xfrm>
            <a:off x="11112873" y="525023"/>
            <a:ext cx="774700" cy="774000"/>
          </a:xfrm>
          <a:prstGeom prst="ellipse">
            <a:avLst/>
          </a:prstGeom>
          <a:ln w="38100">
            <a:solidFill>
              <a:schemeClr val="accent5"/>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AB498C97-8B4B-F387-0FB6-D1040ACBB2F9}"/>
              </a:ext>
            </a:extLst>
          </p:cNvPr>
          <p:cNvSpPr txBox="1"/>
          <p:nvPr/>
        </p:nvSpPr>
        <p:spPr>
          <a:xfrm rot="5400000">
            <a:off x="-2140899" y="4122369"/>
            <a:ext cx="5132709" cy="338554"/>
          </a:xfrm>
          <a:prstGeom prst="rect">
            <a:avLst/>
          </a:prstGeom>
          <a:noFill/>
        </p:spPr>
        <p:txBody>
          <a:bodyPr wrap="square" rtlCol="0">
            <a:spAutoFit/>
          </a:bodyPr>
          <a:lstStyle/>
          <a:p>
            <a:pPr algn="r"/>
            <a:r>
              <a:rPr lang="en-NL" sz="1600">
                <a:solidFill>
                  <a:schemeClr val="accent5"/>
                </a:solidFill>
              </a:rPr>
              <a:t>(De ervaringen van) de persoonlijke levensgeschiedenis</a:t>
            </a:r>
          </a:p>
        </p:txBody>
      </p:sp>
      <p:sp>
        <p:nvSpPr>
          <p:cNvPr id="9" name="Titel 1">
            <a:extLst>
              <a:ext uri="{FF2B5EF4-FFF2-40B4-BE49-F238E27FC236}">
                <a16:creationId xmlns:a16="http://schemas.microsoft.com/office/drawing/2014/main" id="{2F5EFF6A-8388-6CA5-8DB6-609CB0FF3C4B}"/>
              </a:ext>
            </a:extLst>
          </p:cNvPr>
          <p:cNvSpPr txBox="1">
            <a:spLocks/>
          </p:cNvSpPr>
          <p:nvPr/>
        </p:nvSpPr>
        <p:spPr>
          <a:xfrm>
            <a:off x="689387" y="4742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Jonge generatie dragen minder actief bij aan </a:t>
            </a:r>
            <a:br>
              <a:rPr lang="nl-NL" sz="4000"/>
            </a:br>
            <a:r>
              <a:rPr lang="nl-NL" sz="4000"/>
              <a:t>Joodse organisaties</a:t>
            </a:r>
          </a:p>
        </p:txBody>
      </p:sp>
    </p:spTree>
    <p:extLst>
      <p:ext uri="{BB962C8B-B14F-4D97-AF65-F5344CB8AC3E}">
        <p14:creationId xmlns:p14="http://schemas.microsoft.com/office/powerpoint/2010/main" val="389069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59F3E-6A6F-149F-CA98-92BA12EE63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BF959E-F8F0-B924-96D7-BC79B984CE14}"/>
              </a:ext>
            </a:extLst>
          </p:cNvPr>
          <p:cNvSpPr>
            <a:spLocks noGrp="1"/>
          </p:cNvSpPr>
          <p:nvPr>
            <p:ph type="title"/>
          </p:nvPr>
        </p:nvSpPr>
        <p:spPr>
          <a:xfrm>
            <a:off x="695325" y="634534"/>
            <a:ext cx="10156451" cy="568292"/>
          </a:xfrm>
        </p:spPr>
        <p:txBody>
          <a:bodyPr>
            <a:normAutofit fontScale="90000"/>
          </a:bodyPr>
          <a:lstStyle/>
          <a:p>
            <a:r>
              <a:rPr lang="nl-NL"/>
              <a:t>Grote zorgbehoefte onder Joodse ouderen</a:t>
            </a:r>
          </a:p>
        </p:txBody>
      </p:sp>
      <p:sp>
        <p:nvSpPr>
          <p:cNvPr id="3" name="Tijdelijke aanduiding voor inhoud 2">
            <a:extLst>
              <a:ext uri="{FF2B5EF4-FFF2-40B4-BE49-F238E27FC236}">
                <a16:creationId xmlns:a16="http://schemas.microsoft.com/office/drawing/2014/main" id="{73C52C0A-B978-C54C-F48D-361D15E936E9}"/>
              </a:ext>
            </a:extLst>
          </p:cNvPr>
          <p:cNvSpPr>
            <a:spLocks noGrp="1"/>
          </p:cNvSpPr>
          <p:nvPr>
            <p:ph idx="1"/>
          </p:nvPr>
        </p:nvSpPr>
        <p:spPr>
          <a:xfrm>
            <a:off x="2447365" y="1775014"/>
            <a:ext cx="9319179" cy="4840935"/>
          </a:xfrm>
        </p:spPr>
        <p:txBody>
          <a:bodyPr vert="horz" lIns="91440" tIns="45720" rIns="91440" bIns="45720" rtlCol="0" anchor="t">
            <a:normAutofit/>
          </a:bodyPr>
          <a:lstStyle/>
          <a:p>
            <a:r>
              <a:rPr lang="nl-NL"/>
              <a:t>Er is sprake van toenemende vergrijzing, dit leidt tot een grotere zorgbehoefte onder Joodse ouderen.</a:t>
            </a:r>
          </a:p>
          <a:p>
            <a:r>
              <a:rPr lang="nl-NL"/>
              <a:t>De langere gemiddelde levensduur leidt tot een toegenomen zorgbehoefte.</a:t>
            </a:r>
          </a:p>
          <a:p>
            <a:r>
              <a:rPr lang="nl-NL"/>
              <a:t>Bovendien hebben de Joodse ouderen veel te kampen met eenzaamheid (zoals veel ouderen, maar ook in het bijzonder door een onvervulde behoefte aan een Joodse omgeving)</a:t>
            </a:r>
          </a:p>
          <a:p>
            <a:pPr marL="0" indent="0">
              <a:buNone/>
            </a:pPr>
            <a:endParaRPr lang="nl-NL"/>
          </a:p>
        </p:txBody>
      </p:sp>
      <p:grpSp>
        <p:nvGrpSpPr>
          <p:cNvPr id="4" name="Groep 23">
            <a:extLst>
              <a:ext uri="{FF2B5EF4-FFF2-40B4-BE49-F238E27FC236}">
                <a16:creationId xmlns:a16="http://schemas.microsoft.com/office/drawing/2014/main" id="{A0557CF8-BD64-5018-90FA-17E3A9A23027}"/>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82D4AA0A-0669-A804-4F28-0BB2EAEB9496}"/>
                </a:ext>
              </a:extLst>
            </p:cNvPr>
            <p:cNvCxnSpPr>
              <a:cxnSpLocks/>
            </p:cNvCxnSpPr>
            <p:nvPr/>
          </p:nvCxnSpPr>
          <p:spPr>
            <a:xfrm>
              <a:off x="46707" y="1676401"/>
              <a:ext cx="1195121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A623844D-C467-D714-2213-D21E72AC24F0}"/>
                </a:ext>
              </a:extLst>
            </p:cNvPr>
            <p:cNvCxnSpPr>
              <a:cxnSpLocks/>
            </p:cNvCxnSpPr>
            <p:nvPr/>
          </p:nvCxnSpPr>
          <p:spPr>
            <a:xfrm>
              <a:off x="1903659" y="1676401"/>
              <a:ext cx="0" cy="530262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3C47CFFF-49D2-A769-55A8-24A87B3B7B56}"/>
              </a:ext>
            </a:extLst>
          </p:cNvPr>
          <p:cNvSpPr>
            <a:spLocks noChangeArrowheads="1"/>
          </p:cNvSpPr>
          <p:nvPr/>
        </p:nvSpPr>
        <p:spPr bwMode="auto">
          <a:xfrm>
            <a:off x="11112873" y="525023"/>
            <a:ext cx="774700" cy="774000"/>
          </a:xfrm>
          <a:prstGeom prst="ellipse">
            <a:avLst/>
          </a:prstGeom>
          <a:ln w="38100">
            <a:solidFill>
              <a:schemeClr val="accent5"/>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CA210FDD-1AF1-7C4F-D5D5-D75A51092E69}"/>
              </a:ext>
            </a:extLst>
          </p:cNvPr>
          <p:cNvSpPr txBox="1"/>
          <p:nvPr/>
        </p:nvSpPr>
        <p:spPr>
          <a:xfrm rot="5400000">
            <a:off x="-2140899" y="4122369"/>
            <a:ext cx="5132709" cy="338554"/>
          </a:xfrm>
          <a:prstGeom prst="rect">
            <a:avLst/>
          </a:prstGeom>
          <a:noFill/>
        </p:spPr>
        <p:txBody>
          <a:bodyPr wrap="square" rtlCol="0">
            <a:spAutoFit/>
          </a:bodyPr>
          <a:lstStyle/>
          <a:p>
            <a:pPr algn="r"/>
            <a:r>
              <a:rPr lang="en-NL" sz="1600">
                <a:solidFill>
                  <a:schemeClr val="accent5"/>
                </a:solidFill>
              </a:rPr>
              <a:t>(De ervaringen van) de persoonlijke levensgeschiedenis</a:t>
            </a:r>
          </a:p>
        </p:txBody>
      </p:sp>
    </p:spTree>
    <p:extLst>
      <p:ext uri="{BB962C8B-B14F-4D97-AF65-F5344CB8AC3E}">
        <p14:creationId xmlns:p14="http://schemas.microsoft.com/office/powerpoint/2010/main" val="1392325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5306F-CC87-C1C8-B4DA-66F06863D9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1FCFFB-FAB1-85AC-3269-2AAF3BBC331C}"/>
              </a:ext>
            </a:extLst>
          </p:cNvPr>
          <p:cNvSpPr>
            <a:spLocks noGrp="1"/>
          </p:cNvSpPr>
          <p:nvPr>
            <p:ph type="title"/>
          </p:nvPr>
        </p:nvSpPr>
        <p:spPr>
          <a:xfrm>
            <a:off x="695325" y="634534"/>
            <a:ext cx="10156451" cy="568292"/>
          </a:xfrm>
        </p:spPr>
        <p:txBody>
          <a:bodyPr>
            <a:noAutofit/>
          </a:bodyPr>
          <a:lstStyle/>
          <a:p>
            <a:r>
              <a:rPr lang="nl-NL" sz="4000"/>
              <a:t>De worsteling wordt steeds meer voorgeleefd</a:t>
            </a:r>
          </a:p>
        </p:txBody>
      </p:sp>
      <p:sp>
        <p:nvSpPr>
          <p:cNvPr id="3" name="Tijdelijke aanduiding voor inhoud 2">
            <a:extLst>
              <a:ext uri="{FF2B5EF4-FFF2-40B4-BE49-F238E27FC236}">
                <a16:creationId xmlns:a16="http://schemas.microsoft.com/office/drawing/2014/main" id="{D32A6934-1FB6-0B78-286B-CD015B4756E7}"/>
              </a:ext>
            </a:extLst>
          </p:cNvPr>
          <p:cNvSpPr>
            <a:spLocks noGrp="1"/>
          </p:cNvSpPr>
          <p:nvPr>
            <p:ph idx="1"/>
          </p:nvPr>
        </p:nvSpPr>
        <p:spPr>
          <a:xfrm>
            <a:off x="2447365" y="1775014"/>
            <a:ext cx="9319179" cy="4840935"/>
          </a:xfrm>
        </p:spPr>
        <p:txBody>
          <a:bodyPr/>
          <a:lstStyle/>
          <a:p>
            <a:r>
              <a:rPr lang="nl-NL"/>
              <a:t>De tweede en derde generatie leeft de worsteling met hun Joods-zijn veel zichtbaarder voor dan de eerste generatie. </a:t>
            </a:r>
          </a:p>
          <a:p>
            <a:r>
              <a:rPr lang="nl-NL"/>
              <a:t>De nieuwste generatie is hierdoor in staat om op een minder belaste en meer open manier invulling te geven aan hun Joods-zijn.</a:t>
            </a:r>
          </a:p>
        </p:txBody>
      </p:sp>
      <p:grpSp>
        <p:nvGrpSpPr>
          <p:cNvPr id="4" name="Groep 23">
            <a:extLst>
              <a:ext uri="{FF2B5EF4-FFF2-40B4-BE49-F238E27FC236}">
                <a16:creationId xmlns:a16="http://schemas.microsoft.com/office/drawing/2014/main" id="{DD619507-DAD7-87FD-4B02-020E9B71A259}"/>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5DDDC158-0351-1BE2-B4DF-FBA5004EF653}"/>
                </a:ext>
              </a:extLst>
            </p:cNvPr>
            <p:cNvCxnSpPr>
              <a:cxnSpLocks/>
            </p:cNvCxnSpPr>
            <p:nvPr/>
          </p:nvCxnSpPr>
          <p:spPr>
            <a:xfrm>
              <a:off x="46707" y="1676401"/>
              <a:ext cx="1195121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81202920-7AC1-FE24-DC0F-A981EAFAC627}"/>
                </a:ext>
              </a:extLst>
            </p:cNvPr>
            <p:cNvCxnSpPr>
              <a:cxnSpLocks/>
            </p:cNvCxnSpPr>
            <p:nvPr/>
          </p:nvCxnSpPr>
          <p:spPr>
            <a:xfrm>
              <a:off x="1903659" y="1676401"/>
              <a:ext cx="0" cy="5302621"/>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D276DD24-8308-AE63-C292-9EAD6C811362}"/>
              </a:ext>
            </a:extLst>
          </p:cNvPr>
          <p:cNvSpPr>
            <a:spLocks noChangeArrowheads="1"/>
          </p:cNvSpPr>
          <p:nvPr/>
        </p:nvSpPr>
        <p:spPr bwMode="auto">
          <a:xfrm>
            <a:off x="11112873" y="525023"/>
            <a:ext cx="774700" cy="774000"/>
          </a:xfrm>
          <a:prstGeom prst="ellipse">
            <a:avLst/>
          </a:prstGeom>
          <a:ln w="38100">
            <a:solidFill>
              <a:schemeClr val="accent5"/>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FE0C53D4-5F81-DAB7-304B-2430DEC46850}"/>
              </a:ext>
            </a:extLst>
          </p:cNvPr>
          <p:cNvSpPr txBox="1"/>
          <p:nvPr/>
        </p:nvSpPr>
        <p:spPr>
          <a:xfrm rot="5400000">
            <a:off x="-2140899" y="4122369"/>
            <a:ext cx="5132709" cy="338554"/>
          </a:xfrm>
          <a:prstGeom prst="rect">
            <a:avLst/>
          </a:prstGeom>
          <a:noFill/>
        </p:spPr>
        <p:txBody>
          <a:bodyPr wrap="square" rtlCol="0">
            <a:spAutoFit/>
          </a:bodyPr>
          <a:lstStyle/>
          <a:p>
            <a:pPr algn="r"/>
            <a:r>
              <a:rPr lang="en-NL" sz="1600">
                <a:solidFill>
                  <a:schemeClr val="accent5"/>
                </a:solidFill>
              </a:rPr>
              <a:t>(De ervaringen van) de persoonlijke levensgeschiedenis</a:t>
            </a:r>
          </a:p>
        </p:txBody>
      </p:sp>
    </p:spTree>
    <p:extLst>
      <p:ext uri="{BB962C8B-B14F-4D97-AF65-F5344CB8AC3E}">
        <p14:creationId xmlns:p14="http://schemas.microsoft.com/office/powerpoint/2010/main" val="3639027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9921C-7738-B5B1-9344-18A274F5164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15E40FA-2A1B-9887-9F40-B9F5F248E02D}"/>
              </a:ext>
            </a:extLst>
          </p:cNvPr>
          <p:cNvSpPr>
            <a:spLocks noGrp="1"/>
          </p:cNvSpPr>
          <p:nvPr>
            <p:ph idx="1"/>
          </p:nvPr>
        </p:nvSpPr>
        <p:spPr>
          <a:xfrm>
            <a:off x="2447365" y="1775014"/>
            <a:ext cx="9319179" cy="4840935"/>
          </a:xfrm>
        </p:spPr>
        <p:txBody>
          <a:bodyPr vert="horz" lIns="91440" tIns="45720" rIns="91440" bIns="45720" rtlCol="0" anchor="t">
            <a:normAutofit fontScale="92500"/>
          </a:bodyPr>
          <a:lstStyle/>
          <a:p>
            <a:r>
              <a:rPr lang="nl-NL"/>
              <a:t>De toegenomen spanningen in de wereld - en in het bijzonder de toegenomen spanningen in het Midden-Oosten - leiden tot verdere diversificatie in Joods Nederland. </a:t>
            </a:r>
          </a:p>
          <a:p>
            <a:r>
              <a:rPr lang="nl-NL"/>
              <a:t>Amerikaanse Joden herbezinnen zich en kijken onder andere naar Europa.</a:t>
            </a:r>
          </a:p>
          <a:p>
            <a:r>
              <a:rPr lang="nl-NL"/>
              <a:t>Er is steeds meer radicalisering binnen de eigen gemeenschap.</a:t>
            </a:r>
          </a:p>
          <a:p>
            <a:r>
              <a:rPr lang="nl-NL"/>
              <a:t>Er is sprake van een toenemende angst die leidt tot verrechtsing.</a:t>
            </a:r>
          </a:p>
          <a:p>
            <a:r>
              <a:rPr lang="nl-NL"/>
              <a:t>Geopolitieke ontwikkelingen zorgen voor een steeds bedreigendere buitenwereld.</a:t>
            </a:r>
          </a:p>
          <a:p>
            <a:r>
              <a:rPr lang="nl-NL"/>
              <a:t>Grote invloed van nieuwe immigranten (binnen en buiten de Joodse gemeenschap)</a:t>
            </a:r>
          </a:p>
        </p:txBody>
      </p:sp>
      <p:grpSp>
        <p:nvGrpSpPr>
          <p:cNvPr id="4" name="Groep 23">
            <a:extLst>
              <a:ext uri="{FF2B5EF4-FFF2-40B4-BE49-F238E27FC236}">
                <a16:creationId xmlns:a16="http://schemas.microsoft.com/office/drawing/2014/main" id="{B5A45809-91E9-739D-7B14-D0D92783E415}"/>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87CFD638-57AA-378B-5EE6-5730C53B08AE}"/>
                </a:ext>
              </a:extLst>
            </p:cNvPr>
            <p:cNvCxnSpPr>
              <a:cxnSpLocks/>
            </p:cNvCxnSpPr>
            <p:nvPr/>
          </p:nvCxnSpPr>
          <p:spPr>
            <a:xfrm>
              <a:off x="46707" y="1676401"/>
              <a:ext cx="119512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E89C0011-EEEA-9463-6ECB-B03E35534128}"/>
                </a:ext>
              </a:extLst>
            </p:cNvPr>
            <p:cNvCxnSpPr>
              <a:cxnSpLocks/>
            </p:cNvCxnSpPr>
            <p:nvPr/>
          </p:nvCxnSpPr>
          <p:spPr>
            <a:xfrm>
              <a:off x="1903659" y="1676401"/>
              <a:ext cx="0" cy="53026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AF09B5D2-D281-364B-D436-A9A53376C1D3}"/>
              </a:ext>
            </a:extLst>
          </p:cNvPr>
          <p:cNvSpPr>
            <a:spLocks noChangeArrowheads="1"/>
          </p:cNvSpPr>
          <p:nvPr/>
        </p:nvSpPr>
        <p:spPr bwMode="auto">
          <a:xfrm>
            <a:off x="11112873" y="525023"/>
            <a:ext cx="774700" cy="774000"/>
          </a:xfrm>
          <a:prstGeom prst="ellipse">
            <a:avLst/>
          </a:prstGeom>
          <a:ln w="38100">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EEC45685-A45E-1DA9-6FB7-DB03BF8712F5}"/>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1"/>
                </a:solidFill>
              </a:rPr>
              <a:t>De Nederlandse samenleving</a:t>
            </a:r>
          </a:p>
        </p:txBody>
      </p:sp>
      <p:sp>
        <p:nvSpPr>
          <p:cNvPr id="9" name="Titel 1">
            <a:extLst>
              <a:ext uri="{FF2B5EF4-FFF2-40B4-BE49-F238E27FC236}">
                <a16:creationId xmlns:a16="http://schemas.microsoft.com/office/drawing/2014/main" id="{55E4E752-293D-0720-7736-A1470D13907F}"/>
              </a:ext>
            </a:extLst>
          </p:cNvPr>
          <p:cNvSpPr txBox="1">
            <a:spLocks/>
          </p:cNvSpPr>
          <p:nvPr/>
        </p:nvSpPr>
        <p:spPr>
          <a:xfrm>
            <a:off x="841787" y="6266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Wereld met grote onzekerheid/diversificatie </a:t>
            </a:r>
          </a:p>
        </p:txBody>
      </p:sp>
    </p:spTree>
    <p:extLst>
      <p:ext uri="{BB962C8B-B14F-4D97-AF65-F5344CB8AC3E}">
        <p14:creationId xmlns:p14="http://schemas.microsoft.com/office/powerpoint/2010/main" val="100550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0C2F16-F53D-0974-CD0C-076AD2DEBA2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F5C84548-FB48-C3C9-5DD8-CAFCB01A9B47}"/>
              </a:ext>
            </a:extLst>
          </p:cNvPr>
          <p:cNvSpPr txBox="1"/>
          <p:nvPr/>
        </p:nvSpPr>
        <p:spPr>
          <a:xfrm>
            <a:off x="587078" y="655044"/>
            <a:ext cx="92173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94DB"/>
                </a:solidFill>
                <a:latin typeface="Tisa Offc Serif Pro" panose="02010504030101020102" pitchFamily="2" charset="0"/>
              </a:rPr>
              <a:t>De waarde van toekomstscenario’s</a:t>
            </a:r>
            <a:endParaRPr kumimoji="0" lang="nl-NL"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pic>
        <p:nvPicPr>
          <p:cNvPr id="2" name="Content Placeholder 6">
            <a:extLst>
              <a:ext uri="{FF2B5EF4-FFF2-40B4-BE49-F238E27FC236}">
                <a16:creationId xmlns:a16="http://schemas.microsoft.com/office/drawing/2014/main" id="{F5CDFA90-D425-DF61-60C0-23B7F8412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340" y="2322246"/>
            <a:ext cx="5515629" cy="3323988"/>
          </a:xfrm>
          <a:prstGeom prst="rect">
            <a:avLst/>
          </a:prstGeom>
        </p:spPr>
      </p:pic>
      <p:sp>
        <p:nvSpPr>
          <p:cNvPr id="3" name="TextBox 2">
            <a:extLst>
              <a:ext uri="{FF2B5EF4-FFF2-40B4-BE49-F238E27FC236}">
                <a16:creationId xmlns:a16="http://schemas.microsoft.com/office/drawing/2014/main" id="{941605D8-697E-61DA-AFC3-17B823AECFD3}"/>
              </a:ext>
            </a:extLst>
          </p:cNvPr>
          <p:cNvSpPr txBox="1"/>
          <p:nvPr/>
        </p:nvSpPr>
        <p:spPr>
          <a:xfrm>
            <a:off x="695324" y="2419992"/>
            <a:ext cx="5277584" cy="3170099"/>
          </a:xfrm>
          <a:prstGeom prst="rect">
            <a:avLst/>
          </a:prstGeom>
          <a:noFill/>
        </p:spPr>
        <p:txBody>
          <a:bodyPr wrap="square" rtlCol="0">
            <a:spAutoFit/>
          </a:bodyPr>
          <a:lstStyle/>
          <a:p>
            <a:pPr marL="285750" indent="-285750">
              <a:buFont typeface="Arial" panose="020B0604020202020204" pitchFamily="34" charset="0"/>
              <a:buChar char="•"/>
            </a:pPr>
            <a:r>
              <a:rPr lang="en-NL" sz="2000" dirty="0">
                <a:solidFill>
                  <a:srgbClr val="FF6334"/>
                </a:solidFill>
                <a:latin typeface="Arial Nova" panose="020B0504020202020204" pitchFamily="34" charset="0"/>
              </a:rPr>
              <a:t>Grip krijgen op een ongrijpbare toekomst</a:t>
            </a:r>
            <a:br>
              <a:rPr lang="en-NL" sz="2000" dirty="0">
                <a:solidFill>
                  <a:srgbClr val="FF6334"/>
                </a:solidFill>
                <a:latin typeface="Arial Nova" panose="020B0504020202020204" pitchFamily="34" charset="0"/>
              </a:rPr>
            </a:br>
            <a:endParaRPr lang="en-NL" sz="2000" dirty="0">
              <a:solidFill>
                <a:srgbClr val="FF6334"/>
              </a:solidFill>
              <a:latin typeface="Arial Nova" panose="020B0504020202020204" pitchFamily="34" charset="0"/>
            </a:endParaRPr>
          </a:p>
          <a:p>
            <a:pPr marL="285750" indent="-285750">
              <a:buFont typeface="Arial" panose="020B0604020202020204" pitchFamily="34" charset="0"/>
              <a:buChar char="•"/>
            </a:pPr>
            <a:r>
              <a:rPr lang="en-NL" sz="2000" dirty="0">
                <a:solidFill>
                  <a:srgbClr val="FF6334"/>
                </a:solidFill>
                <a:latin typeface="Arial Nova" panose="020B0504020202020204" pitchFamily="34" charset="0"/>
              </a:rPr>
              <a:t>Erkennen dat de toekomst onzeker is en dat er meerdere mogelijke toekomsten zijn</a:t>
            </a:r>
          </a:p>
          <a:p>
            <a:endParaRPr lang="en-NL" sz="2000" dirty="0">
              <a:solidFill>
                <a:srgbClr val="FF6334"/>
              </a:solidFill>
              <a:latin typeface="Arial Nova" panose="020B0504020202020204" pitchFamily="34" charset="0"/>
            </a:endParaRPr>
          </a:p>
          <a:p>
            <a:pPr marL="285750" indent="-285750">
              <a:buFont typeface="Arial" panose="020B0604020202020204" pitchFamily="34" charset="0"/>
              <a:buChar char="•"/>
            </a:pPr>
            <a:r>
              <a:rPr lang="en-NL" sz="2000" dirty="0">
                <a:solidFill>
                  <a:srgbClr val="FF6334"/>
                </a:solidFill>
                <a:latin typeface="Arial Nova" panose="020B0504020202020204" pitchFamily="34" charset="0"/>
              </a:rPr>
              <a:t>Zicht krijgen op meerdere factoren die van invloed kunnen zijn op de toekomst</a:t>
            </a:r>
          </a:p>
          <a:p>
            <a:endParaRPr lang="en-NL" sz="2000" dirty="0">
              <a:solidFill>
                <a:srgbClr val="FF6334"/>
              </a:solidFill>
              <a:latin typeface="Arial Nova" panose="020B0504020202020204" pitchFamily="34" charset="0"/>
            </a:endParaRPr>
          </a:p>
          <a:p>
            <a:pPr marL="285750" indent="-285750">
              <a:buFont typeface="Arial" panose="020B0604020202020204" pitchFamily="34" charset="0"/>
              <a:buChar char="•"/>
            </a:pPr>
            <a:r>
              <a:rPr lang="en-NL" sz="2000" u="sng" dirty="0">
                <a:solidFill>
                  <a:srgbClr val="FF6334"/>
                </a:solidFill>
                <a:latin typeface="Arial Nova" panose="020B0504020202020204" pitchFamily="34" charset="0"/>
              </a:rPr>
              <a:t>Niet</a:t>
            </a:r>
            <a:r>
              <a:rPr lang="en-NL" sz="2000" dirty="0">
                <a:solidFill>
                  <a:srgbClr val="FF6334"/>
                </a:solidFill>
                <a:latin typeface="Arial Nova" panose="020B0504020202020204" pitchFamily="34" charset="0"/>
              </a:rPr>
              <a:t> om de toekomst te voorspellen, maar om deze voor te stellen</a:t>
            </a:r>
          </a:p>
        </p:txBody>
      </p:sp>
      <p:sp>
        <p:nvSpPr>
          <p:cNvPr id="4" name="TextBox 3">
            <a:extLst>
              <a:ext uri="{FF2B5EF4-FFF2-40B4-BE49-F238E27FC236}">
                <a16:creationId xmlns:a16="http://schemas.microsoft.com/office/drawing/2014/main" id="{D63BDE24-56C9-A84C-4946-0433C845ABBD}"/>
              </a:ext>
            </a:extLst>
          </p:cNvPr>
          <p:cNvSpPr txBox="1"/>
          <p:nvPr/>
        </p:nvSpPr>
        <p:spPr>
          <a:xfrm>
            <a:off x="695324" y="1552022"/>
            <a:ext cx="7182583" cy="461665"/>
          </a:xfrm>
          <a:prstGeom prst="rect">
            <a:avLst/>
          </a:prstGeom>
          <a:noFill/>
        </p:spPr>
        <p:txBody>
          <a:bodyPr wrap="square" rtlCol="0">
            <a:spAutoFit/>
          </a:bodyPr>
          <a:lstStyle/>
          <a:p>
            <a:r>
              <a:rPr lang="en-NL" sz="2400" b="1" dirty="0">
                <a:solidFill>
                  <a:srgbClr val="FF6334"/>
                </a:solidFill>
                <a:latin typeface="Arial Nova Light" panose="020B0304020202020204" pitchFamily="34" charset="0"/>
              </a:rPr>
              <a:t>Wat kan je met toekomstscenario’s (en wat niet?)</a:t>
            </a:r>
          </a:p>
        </p:txBody>
      </p:sp>
      <p:sp>
        <p:nvSpPr>
          <p:cNvPr id="7" name="Tijdelijke aanduiding voor dianummer 6">
            <a:extLst>
              <a:ext uri="{FF2B5EF4-FFF2-40B4-BE49-F238E27FC236}">
                <a16:creationId xmlns:a16="http://schemas.microsoft.com/office/drawing/2014/main" id="{D0AAECF9-3A86-1614-6AE8-F2411C270084}"/>
              </a:ext>
            </a:extLst>
          </p:cNvPr>
          <p:cNvSpPr>
            <a:spLocks noGrp="1"/>
          </p:cNvSpPr>
          <p:nvPr>
            <p:ph type="sldNum" sz="quarter" idx="12"/>
          </p:nvPr>
        </p:nvSpPr>
        <p:spPr/>
        <p:txBody>
          <a:bodyPr/>
          <a:lstStyle/>
          <a:p>
            <a:fld id="{74D7B23A-AFD9-6341-9C14-C1BDBC70DD3B}" type="slidenum">
              <a:rPr lang="nl-NL" smtClean="0"/>
              <a:pPr/>
              <a:t>4</a:t>
            </a:fld>
            <a:endParaRPr lang="nl-NL"/>
          </a:p>
        </p:txBody>
      </p:sp>
    </p:spTree>
    <p:extLst>
      <p:ext uri="{BB962C8B-B14F-4D97-AF65-F5344CB8AC3E}">
        <p14:creationId xmlns:p14="http://schemas.microsoft.com/office/powerpoint/2010/main" val="486458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F9F8F-84A1-369C-9A81-0112759A818B}"/>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E044B89-C4BB-DD48-5D05-53090A18DFD0}"/>
              </a:ext>
            </a:extLst>
          </p:cNvPr>
          <p:cNvSpPr>
            <a:spLocks noGrp="1"/>
          </p:cNvSpPr>
          <p:nvPr>
            <p:ph idx="1"/>
          </p:nvPr>
        </p:nvSpPr>
        <p:spPr>
          <a:xfrm>
            <a:off x="2447365" y="1775014"/>
            <a:ext cx="9319179" cy="4840935"/>
          </a:xfrm>
        </p:spPr>
        <p:txBody>
          <a:bodyPr vert="horz" lIns="91440" tIns="45720" rIns="91440" bIns="45720" rtlCol="0" anchor="t">
            <a:normAutofit/>
          </a:bodyPr>
          <a:lstStyle/>
          <a:p>
            <a:r>
              <a:rPr lang="nl-NL"/>
              <a:t>Je kan makkelijker Joodse content uit het buitenland vinden en gebruiken</a:t>
            </a:r>
          </a:p>
          <a:p>
            <a:r>
              <a:rPr lang="nl-NL"/>
              <a:t>Het is makkelijker je te verbinden over grenzen heen</a:t>
            </a:r>
          </a:p>
          <a:p>
            <a:r>
              <a:rPr lang="nl-NL"/>
              <a:t>Sociale media maken het makkelijker je te organiseren</a:t>
            </a:r>
          </a:p>
        </p:txBody>
      </p:sp>
      <p:grpSp>
        <p:nvGrpSpPr>
          <p:cNvPr id="4" name="Groep 23">
            <a:extLst>
              <a:ext uri="{FF2B5EF4-FFF2-40B4-BE49-F238E27FC236}">
                <a16:creationId xmlns:a16="http://schemas.microsoft.com/office/drawing/2014/main" id="{F4AE1782-5173-2F10-C62A-910E82B6E0EC}"/>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3AEC584E-8EEA-EE7A-1754-96E16BB8A89E}"/>
                </a:ext>
              </a:extLst>
            </p:cNvPr>
            <p:cNvCxnSpPr>
              <a:cxnSpLocks/>
            </p:cNvCxnSpPr>
            <p:nvPr/>
          </p:nvCxnSpPr>
          <p:spPr>
            <a:xfrm>
              <a:off x="46707" y="1676401"/>
              <a:ext cx="119512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5EF359AA-9811-A160-23B2-9687165A9504}"/>
                </a:ext>
              </a:extLst>
            </p:cNvPr>
            <p:cNvCxnSpPr>
              <a:cxnSpLocks/>
            </p:cNvCxnSpPr>
            <p:nvPr/>
          </p:nvCxnSpPr>
          <p:spPr>
            <a:xfrm>
              <a:off x="1903659" y="1676401"/>
              <a:ext cx="0" cy="53026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FE456CC0-4E42-4E14-787F-FCF48B3614B0}"/>
              </a:ext>
            </a:extLst>
          </p:cNvPr>
          <p:cNvSpPr>
            <a:spLocks noChangeArrowheads="1"/>
          </p:cNvSpPr>
          <p:nvPr/>
        </p:nvSpPr>
        <p:spPr bwMode="auto">
          <a:xfrm>
            <a:off x="11112873" y="525023"/>
            <a:ext cx="774700" cy="774000"/>
          </a:xfrm>
          <a:prstGeom prst="ellipse">
            <a:avLst/>
          </a:prstGeom>
          <a:ln w="38100">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Z</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324E0AF0-B91C-10C3-198A-D09FEAF48745}"/>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1"/>
                </a:solidFill>
              </a:rPr>
              <a:t>De Nederlandse samenleving</a:t>
            </a:r>
          </a:p>
        </p:txBody>
      </p:sp>
      <p:sp>
        <p:nvSpPr>
          <p:cNvPr id="9" name="Titel 1">
            <a:extLst>
              <a:ext uri="{FF2B5EF4-FFF2-40B4-BE49-F238E27FC236}">
                <a16:creationId xmlns:a16="http://schemas.microsoft.com/office/drawing/2014/main" id="{B6A0DB62-B82E-43D8-B26F-16B255F8B6FB}"/>
              </a:ext>
            </a:extLst>
          </p:cNvPr>
          <p:cNvSpPr txBox="1">
            <a:spLocks/>
          </p:cNvSpPr>
          <p:nvPr/>
        </p:nvSpPr>
        <p:spPr>
          <a:xfrm>
            <a:off x="841787" y="6266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Global </a:t>
            </a:r>
            <a:r>
              <a:rPr lang="nl-NL" sz="4000" err="1"/>
              <a:t>village</a:t>
            </a:r>
            <a:r>
              <a:rPr lang="nl-NL" sz="4000"/>
              <a:t>: de wereld wordt kleiner, </a:t>
            </a:r>
            <a:br>
              <a:rPr lang="nl-NL" sz="4000"/>
            </a:br>
            <a:r>
              <a:rPr lang="nl-NL" sz="4000"/>
              <a:t>beter bereikbaar</a:t>
            </a:r>
          </a:p>
        </p:txBody>
      </p:sp>
    </p:spTree>
    <p:extLst>
      <p:ext uri="{BB962C8B-B14F-4D97-AF65-F5344CB8AC3E}">
        <p14:creationId xmlns:p14="http://schemas.microsoft.com/office/powerpoint/2010/main" val="3920860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F959A-7BD2-A157-217E-D8925C9104F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57E8EC1-1322-1EBD-5AB6-7A9B342F4EDF}"/>
              </a:ext>
            </a:extLst>
          </p:cNvPr>
          <p:cNvSpPr>
            <a:spLocks noGrp="1"/>
          </p:cNvSpPr>
          <p:nvPr>
            <p:ph idx="1"/>
          </p:nvPr>
        </p:nvSpPr>
        <p:spPr>
          <a:xfrm>
            <a:off x="2447365" y="1775014"/>
            <a:ext cx="9319179" cy="4840935"/>
          </a:xfrm>
        </p:spPr>
        <p:txBody>
          <a:bodyPr vert="horz" lIns="91440" tIns="45720" rIns="91440" bIns="45720" rtlCol="0" anchor="t">
            <a:normAutofit/>
          </a:bodyPr>
          <a:lstStyle/>
          <a:p>
            <a:r>
              <a:rPr lang="nl-NL"/>
              <a:t>De angst onder Joodse Nederlanders neemt toe dat anti-moslim sentiment aan rechterzijde en anti-Israël sentiment aan linkerzijde de ruimte om Joods te kunnen zijn in Nederland in gevaar brengt.</a:t>
            </a:r>
          </a:p>
          <a:p>
            <a:r>
              <a:rPr lang="nl-NL"/>
              <a:t>Er is steeds meer sprake van (genormaliseerd) antizionisme en antisemitisme.</a:t>
            </a:r>
          </a:p>
          <a:p>
            <a:r>
              <a:rPr lang="nl-NL"/>
              <a:t>De Islamitische gemeenschap in Nederland groeit. Voor een deel van de Joden in Nederland leidt dit tot angst voor antisemitisme.</a:t>
            </a:r>
          </a:p>
        </p:txBody>
      </p:sp>
      <p:grpSp>
        <p:nvGrpSpPr>
          <p:cNvPr id="4" name="Groep 23">
            <a:extLst>
              <a:ext uri="{FF2B5EF4-FFF2-40B4-BE49-F238E27FC236}">
                <a16:creationId xmlns:a16="http://schemas.microsoft.com/office/drawing/2014/main" id="{BC287172-C139-500F-B5C5-333D21E1F366}"/>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A8CEC021-C784-F821-E9E9-81A67BC34170}"/>
                </a:ext>
              </a:extLst>
            </p:cNvPr>
            <p:cNvCxnSpPr>
              <a:cxnSpLocks/>
            </p:cNvCxnSpPr>
            <p:nvPr/>
          </p:nvCxnSpPr>
          <p:spPr>
            <a:xfrm>
              <a:off x="46707" y="1676401"/>
              <a:ext cx="119512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12ACD982-0D43-73E5-27CE-78E6D7DBDB2C}"/>
                </a:ext>
              </a:extLst>
            </p:cNvPr>
            <p:cNvCxnSpPr>
              <a:cxnSpLocks/>
            </p:cNvCxnSpPr>
            <p:nvPr/>
          </p:nvCxnSpPr>
          <p:spPr>
            <a:xfrm>
              <a:off x="1903659" y="1676401"/>
              <a:ext cx="0" cy="53026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3D175E08-A18B-C0E9-4E23-9F21205B2406}"/>
              </a:ext>
            </a:extLst>
          </p:cNvPr>
          <p:cNvSpPr>
            <a:spLocks noChangeArrowheads="1"/>
          </p:cNvSpPr>
          <p:nvPr/>
        </p:nvSpPr>
        <p:spPr bwMode="auto">
          <a:xfrm>
            <a:off x="11112873" y="525023"/>
            <a:ext cx="774700" cy="774000"/>
          </a:xfrm>
          <a:prstGeom prst="ellipse">
            <a:avLst/>
          </a:prstGeom>
          <a:ln w="38100">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43EB66F6-8F14-0CE8-5E9A-2FF5E688473E}"/>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1"/>
                </a:solidFill>
              </a:rPr>
              <a:t>De Nederlandse samenleving</a:t>
            </a:r>
          </a:p>
        </p:txBody>
      </p:sp>
      <p:sp>
        <p:nvSpPr>
          <p:cNvPr id="9" name="Titel 1">
            <a:extLst>
              <a:ext uri="{FF2B5EF4-FFF2-40B4-BE49-F238E27FC236}">
                <a16:creationId xmlns:a16="http://schemas.microsoft.com/office/drawing/2014/main" id="{18205862-83B1-B7FE-140E-5CBCCC235DA6}"/>
              </a:ext>
            </a:extLst>
          </p:cNvPr>
          <p:cNvSpPr txBox="1">
            <a:spLocks/>
          </p:cNvSpPr>
          <p:nvPr/>
        </p:nvSpPr>
        <p:spPr>
          <a:xfrm>
            <a:off x="841787" y="6266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Toenemende angst of er straks wel ruimte </a:t>
            </a:r>
            <a:br>
              <a:rPr lang="nl-NL" sz="4000"/>
            </a:br>
            <a:r>
              <a:rPr lang="nl-NL" sz="4000"/>
              <a:t>is voor Joods leven in Nederland</a:t>
            </a:r>
          </a:p>
        </p:txBody>
      </p:sp>
    </p:spTree>
    <p:extLst>
      <p:ext uri="{BB962C8B-B14F-4D97-AF65-F5344CB8AC3E}">
        <p14:creationId xmlns:p14="http://schemas.microsoft.com/office/powerpoint/2010/main" val="885058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DB908-0B80-D545-9750-290DC463C894}"/>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6A1C6FF-F62B-E1D1-3CAB-8E8CC8EAA5FB}"/>
              </a:ext>
            </a:extLst>
          </p:cNvPr>
          <p:cNvSpPr>
            <a:spLocks noGrp="1"/>
          </p:cNvSpPr>
          <p:nvPr>
            <p:ph idx="1"/>
          </p:nvPr>
        </p:nvSpPr>
        <p:spPr>
          <a:xfrm>
            <a:off x="2447365" y="1775014"/>
            <a:ext cx="9319179" cy="4840935"/>
          </a:xfrm>
        </p:spPr>
        <p:txBody>
          <a:bodyPr/>
          <a:lstStyle/>
          <a:p>
            <a:r>
              <a:rPr lang="nl-NL"/>
              <a:t>Afnemend aantal zichtbare en herkenbare Joodse Nederlanders in het publieke domein.</a:t>
            </a:r>
          </a:p>
          <a:p>
            <a:r>
              <a:rPr lang="nl-NL"/>
              <a:t>Minder behoefte om te profileren, derde en vierde generaties minder drang om zich te bewijzen/te laten zien. </a:t>
            </a:r>
          </a:p>
          <a:p>
            <a:endParaRPr lang="nl-NL"/>
          </a:p>
        </p:txBody>
      </p:sp>
      <p:grpSp>
        <p:nvGrpSpPr>
          <p:cNvPr id="4" name="Groep 23">
            <a:extLst>
              <a:ext uri="{FF2B5EF4-FFF2-40B4-BE49-F238E27FC236}">
                <a16:creationId xmlns:a16="http://schemas.microsoft.com/office/drawing/2014/main" id="{DDDB7D3E-A40A-3F08-C17F-83BE6BC78FCC}"/>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C5140E7F-C7B4-ED41-867B-27C7EEF465FC}"/>
                </a:ext>
              </a:extLst>
            </p:cNvPr>
            <p:cNvCxnSpPr>
              <a:cxnSpLocks/>
            </p:cNvCxnSpPr>
            <p:nvPr/>
          </p:nvCxnSpPr>
          <p:spPr>
            <a:xfrm>
              <a:off x="46707" y="1676401"/>
              <a:ext cx="119512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8D0ECDA7-9B5C-C2D7-CF6D-4087B29EFCA6}"/>
                </a:ext>
              </a:extLst>
            </p:cNvPr>
            <p:cNvCxnSpPr>
              <a:cxnSpLocks/>
            </p:cNvCxnSpPr>
            <p:nvPr/>
          </p:nvCxnSpPr>
          <p:spPr>
            <a:xfrm>
              <a:off x="1903659" y="1676401"/>
              <a:ext cx="0" cy="53026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45974B67-ADCB-FC74-82ED-7F43C6432B1D}"/>
              </a:ext>
            </a:extLst>
          </p:cNvPr>
          <p:cNvSpPr>
            <a:spLocks noChangeArrowheads="1"/>
          </p:cNvSpPr>
          <p:nvPr/>
        </p:nvSpPr>
        <p:spPr bwMode="auto">
          <a:xfrm>
            <a:off x="11112873" y="525023"/>
            <a:ext cx="774700" cy="774000"/>
          </a:xfrm>
          <a:prstGeom prst="ellipse">
            <a:avLst/>
          </a:prstGeom>
          <a:ln w="38100">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A6B6F1B4-DCD9-8127-A79E-30C0AC720D0A}"/>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1"/>
                </a:solidFill>
              </a:rPr>
              <a:t>De Nederlandse samenleving</a:t>
            </a:r>
          </a:p>
        </p:txBody>
      </p:sp>
      <p:sp>
        <p:nvSpPr>
          <p:cNvPr id="9" name="Titel 1">
            <a:extLst>
              <a:ext uri="{FF2B5EF4-FFF2-40B4-BE49-F238E27FC236}">
                <a16:creationId xmlns:a16="http://schemas.microsoft.com/office/drawing/2014/main" id="{E0B86294-4E4E-4F1A-4792-AAFA7FDC09C1}"/>
              </a:ext>
            </a:extLst>
          </p:cNvPr>
          <p:cNvSpPr txBox="1">
            <a:spLocks/>
          </p:cNvSpPr>
          <p:nvPr/>
        </p:nvSpPr>
        <p:spPr>
          <a:xfrm>
            <a:off x="841787" y="6266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Weinig Joods leiderschap in het publieke </a:t>
            </a:r>
          </a:p>
          <a:p>
            <a:r>
              <a:rPr lang="nl-NL" sz="4000"/>
              <a:t>domein</a:t>
            </a:r>
          </a:p>
        </p:txBody>
      </p:sp>
    </p:spTree>
    <p:extLst>
      <p:ext uri="{BB962C8B-B14F-4D97-AF65-F5344CB8AC3E}">
        <p14:creationId xmlns:p14="http://schemas.microsoft.com/office/powerpoint/2010/main" val="4263905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6F3DC-8A8B-95F3-1E8C-0F750CA9244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9BD4FF2-4078-B577-9810-49362047071A}"/>
              </a:ext>
            </a:extLst>
          </p:cNvPr>
          <p:cNvSpPr>
            <a:spLocks noGrp="1"/>
          </p:cNvSpPr>
          <p:nvPr>
            <p:ph idx="1"/>
          </p:nvPr>
        </p:nvSpPr>
        <p:spPr>
          <a:xfrm>
            <a:off x="2447365" y="1775014"/>
            <a:ext cx="9319179" cy="4840935"/>
          </a:xfrm>
        </p:spPr>
        <p:txBody>
          <a:bodyPr>
            <a:normAutofit/>
          </a:bodyPr>
          <a:lstStyle/>
          <a:p>
            <a:r>
              <a:rPr lang="nl-NL" noProof="0"/>
              <a:t>Tot 7 oktober voelde het Joods-zijn als een (sub)onderdeel van de eigen Nederlandse identiteit. </a:t>
            </a:r>
          </a:p>
          <a:p>
            <a:r>
              <a:rPr lang="nl-NL" noProof="0"/>
              <a:t>Na 7 oktober lijkt het voor Joden niet langer een optie om ‘gewoon’ Joods te zijn en invulling te geven aan een Joodse identiteit die niet verzwaard is door trauma, oorlog en antisemitisme.</a:t>
            </a:r>
          </a:p>
          <a:p>
            <a:r>
              <a:rPr lang="nl-NL"/>
              <a:t>‘Israël’ is een steeds groter en niet te negeren element in de Joodse identiteit. Dit gaat deels ten koste van andere elementen en versterkt de polarisering (onderling en in relatie tot niet-Joden).</a:t>
            </a:r>
            <a:endParaRPr lang="nl-NL" noProof="0"/>
          </a:p>
          <a:p>
            <a:pPr marL="0" indent="0">
              <a:buNone/>
            </a:pPr>
            <a:endParaRPr lang="nl-NL" noProof="0"/>
          </a:p>
        </p:txBody>
      </p:sp>
      <p:grpSp>
        <p:nvGrpSpPr>
          <p:cNvPr id="4" name="Groep 23">
            <a:extLst>
              <a:ext uri="{FF2B5EF4-FFF2-40B4-BE49-F238E27FC236}">
                <a16:creationId xmlns:a16="http://schemas.microsoft.com/office/drawing/2014/main" id="{368D3A4A-D602-51DD-C787-1C9616ADBA42}"/>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5FBA8252-EF93-DED4-D5CE-400B3F97BDFD}"/>
                </a:ext>
              </a:extLst>
            </p:cNvPr>
            <p:cNvCxnSpPr>
              <a:cxnSpLocks/>
            </p:cNvCxnSpPr>
            <p:nvPr/>
          </p:nvCxnSpPr>
          <p:spPr>
            <a:xfrm>
              <a:off x="46707" y="1676401"/>
              <a:ext cx="119512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D65FEF52-2C1B-5A0E-10BD-C1DEBD58CA3C}"/>
                </a:ext>
              </a:extLst>
            </p:cNvPr>
            <p:cNvCxnSpPr>
              <a:cxnSpLocks/>
            </p:cNvCxnSpPr>
            <p:nvPr/>
          </p:nvCxnSpPr>
          <p:spPr>
            <a:xfrm>
              <a:off x="1903659" y="1676401"/>
              <a:ext cx="0" cy="53026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5995E7A4-11F8-628B-D437-9CFFC0AC352F}"/>
              </a:ext>
            </a:extLst>
          </p:cNvPr>
          <p:cNvSpPr>
            <a:spLocks noChangeArrowheads="1"/>
          </p:cNvSpPr>
          <p:nvPr/>
        </p:nvSpPr>
        <p:spPr bwMode="auto">
          <a:xfrm>
            <a:off x="11112873" y="525023"/>
            <a:ext cx="774700" cy="774000"/>
          </a:xfrm>
          <a:prstGeom prst="ellipse">
            <a:avLst/>
          </a:prstGeom>
          <a:ln w="38100">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E3F840FD-BCE3-0611-9750-224E6AF4A825}"/>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1"/>
                </a:solidFill>
              </a:rPr>
              <a:t>De Nederlandse samenleving</a:t>
            </a:r>
          </a:p>
        </p:txBody>
      </p:sp>
      <p:sp>
        <p:nvSpPr>
          <p:cNvPr id="9" name="Titel 1">
            <a:extLst>
              <a:ext uri="{FF2B5EF4-FFF2-40B4-BE49-F238E27FC236}">
                <a16:creationId xmlns:a16="http://schemas.microsoft.com/office/drawing/2014/main" id="{80B5B286-3D84-8BFC-57E3-5E0EDD2DCF7C}"/>
              </a:ext>
            </a:extLst>
          </p:cNvPr>
          <p:cNvSpPr txBox="1">
            <a:spLocks/>
          </p:cNvSpPr>
          <p:nvPr/>
        </p:nvSpPr>
        <p:spPr>
          <a:xfrm>
            <a:off x="841787" y="6266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Neutraliteit is niet langer een optie voor </a:t>
            </a:r>
          </a:p>
          <a:p>
            <a:r>
              <a:rPr lang="nl-NL" sz="4000"/>
              <a:t>Joodse Nederlanders </a:t>
            </a:r>
          </a:p>
        </p:txBody>
      </p:sp>
    </p:spTree>
    <p:extLst>
      <p:ext uri="{BB962C8B-B14F-4D97-AF65-F5344CB8AC3E}">
        <p14:creationId xmlns:p14="http://schemas.microsoft.com/office/powerpoint/2010/main" val="4119742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C79E-E6FF-12D0-749E-5F758ED12C0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B9356F6-C1DE-65A8-A046-A677ACD1704A}"/>
              </a:ext>
            </a:extLst>
          </p:cNvPr>
          <p:cNvSpPr>
            <a:spLocks noGrp="1"/>
          </p:cNvSpPr>
          <p:nvPr>
            <p:ph idx="1"/>
          </p:nvPr>
        </p:nvSpPr>
        <p:spPr>
          <a:xfrm>
            <a:off x="2447365" y="1775014"/>
            <a:ext cx="9319179" cy="4840935"/>
          </a:xfrm>
        </p:spPr>
        <p:txBody>
          <a:bodyPr>
            <a:normAutofit/>
          </a:bodyPr>
          <a:lstStyle/>
          <a:p>
            <a:r>
              <a:rPr lang="nl-NL" noProof="0"/>
              <a:t>Uitersten worden in het publieke debat en online versterkt</a:t>
            </a:r>
            <a:r>
              <a:rPr lang="nl-NL"/>
              <a:t>.</a:t>
            </a:r>
            <a:r>
              <a:rPr lang="nl-NL" noProof="0"/>
              <a:t> Nuance wordt niet gehoord.</a:t>
            </a:r>
          </a:p>
          <a:p>
            <a:r>
              <a:rPr lang="nl-NL"/>
              <a:t>Het effect is een vergrote polarisatie.</a:t>
            </a:r>
            <a:endParaRPr lang="nl-NL" noProof="0"/>
          </a:p>
        </p:txBody>
      </p:sp>
      <p:grpSp>
        <p:nvGrpSpPr>
          <p:cNvPr id="4" name="Groep 23">
            <a:extLst>
              <a:ext uri="{FF2B5EF4-FFF2-40B4-BE49-F238E27FC236}">
                <a16:creationId xmlns:a16="http://schemas.microsoft.com/office/drawing/2014/main" id="{11277D03-2B3F-4803-BF1B-4F3E9A57DC30}"/>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3369E4C6-22BB-68F1-0A81-409F2A77122F}"/>
                </a:ext>
              </a:extLst>
            </p:cNvPr>
            <p:cNvCxnSpPr>
              <a:cxnSpLocks/>
            </p:cNvCxnSpPr>
            <p:nvPr/>
          </p:nvCxnSpPr>
          <p:spPr>
            <a:xfrm>
              <a:off x="46707" y="1676401"/>
              <a:ext cx="119512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690AA557-6BDA-1B63-43A8-4F93C5B574A2}"/>
                </a:ext>
              </a:extLst>
            </p:cNvPr>
            <p:cNvCxnSpPr>
              <a:cxnSpLocks/>
            </p:cNvCxnSpPr>
            <p:nvPr/>
          </p:nvCxnSpPr>
          <p:spPr>
            <a:xfrm>
              <a:off x="1903659" y="1676401"/>
              <a:ext cx="0" cy="53026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B575C9D9-CDD0-0538-FF59-DE13B99002B8}"/>
              </a:ext>
            </a:extLst>
          </p:cNvPr>
          <p:cNvSpPr>
            <a:spLocks noChangeArrowheads="1"/>
          </p:cNvSpPr>
          <p:nvPr/>
        </p:nvSpPr>
        <p:spPr bwMode="auto">
          <a:xfrm>
            <a:off x="11112873" y="525023"/>
            <a:ext cx="774700" cy="774000"/>
          </a:xfrm>
          <a:prstGeom prst="ellipse">
            <a:avLst/>
          </a:prstGeom>
          <a:ln w="38100">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6F10E9FD-2C49-D993-361A-FB4F46A2DA6B}"/>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1"/>
                </a:solidFill>
              </a:rPr>
              <a:t>De Nederlandse samenleving</a:t>
            </a:r>
          </a:p>
        </p:txBody>
      </p:sp>
      <p:sp>
        <p:nvSpPr>
          <p:cNvPr id="9" name="Titel 1">
            <a:extLst>
              <a:ext uri="{FF2B5EF4-FFF2-40B4-BE49-F238E27FC236}">
                <a16:creationId xmlns:a16="http://schemas.microsoft.com/office/drawing/2014/main" id="{DA12E77C-4DA1-9B82-03A5-0694CE2DBBB6}"/>
              </a:ext>
            </a:extLst>
          </p:cNvPr>
          <p:cNvSpPr txBox="1">
            <a:spLocks/>
          </p:cNvSpPr>
          <p:nvPr/>
        </p:nvSpPr>
        <p:spPr>
          <a:xfrm>
            <a:off x="841787" y="6266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Het publieke debat laat steeds minder ruimte</a:t>
            </a:r>
            <a:br>
              <a:rPr lang="nl-NL" sz="4000"/>
            </a:br>
            <a:r>
              <a:rPr lang="nl-NL" sz="4000"/>
              <a:t>voor afwijkende meningen</a:t>
            </a:r>
          </a:p>
        </p:txBody>
      </p:sp>
    </p:spTree>
    <p:extLst>
      <p:ext uri="{BB962C8B-B14F-4D97-AF65-F5344CB8AC3E}">
        <p14:creationId xmlns:p14="http://schemas.microsoft.com/office/powerpoint/2010/main" val="1243859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3E21B-6895-9FCD-35F3-5720D53783B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836D47-C68D-4125-4607-BB373B5F5126}"/>
              </a:ext>
            </a:extLst>
          </p:cNvPr>
          <p:cNvSpPr>
            <a:spLocks noGrp="1"/>
          </p:cNvSpPr>
          <p:nvPr>
            <p:ph idx="1"/>
          </p:nvPr>
        </p:nvSpPr>
        <p:spPr>
          <a:xfrm>
            <a:off x="2447365" y="1775014"/>
            <a:ext cx="9319179" cy="4840935"/>
          </a:xfrm>
        </p:spPr>
        <p:txBody>
          <a:bodyPr>
            <a:normAutofit/>
          </a:bodyPr>
          <a:lstStyle/>
          <a:p>
            <a:r>
              <a:rPr lang="nl-NL" noProof="0"/>
              <a:t>Een deel van de Joden voelt zich niet thuis in de Joodse gemeenschap vanwege een (angst voor) ideologische verschillen met Joden die ze tegenkomen in Joodse organisaties. </a:t>
            </a:r>
          </a:p>
          <a:p>
            <a:r>
              <a:rPr lang="nl-NL" noProof="0"/>
              <a:t>De ideologische verschillen gaan in het bijzonder over Israël, maar ook breder over maatschappelijke opvattingen.</a:t>
            </a:r>
          </a:p>
          <a:p>
            <a:r>
              <a:rPr lang="nl-NL"/>
              <a:t>Dit leidt tot een gevoel van ‘ideologische eenzaamheid’ onder een deel van de Nederlandse Joden, die bovendien wordt versterkt door een gebrek aan kennis over de praxis.</a:t>
            </a:r>
            <a:endParaRPr lang="nl-NL" noProof="0"/>
          </a:p>
        </p:txBody>
      </p:sp>
      <p:grpSp>
        <p:nvGrpSpPr>
          <p:cNvPr id="4" name="Groep 23">
            <a:extLst>
              <a:ext uri="{FF2B5EF4-FFF2-40B4-BE49-F238E27FC236}">
                <a16:creationId xmlns:a16="http://schemas.microsoft.com/office/drawing/2014/main" id="{6D41E9A0-3631-6938-A2A2-1E58BAE3674A}"/>
              </a:ext>
            </a:extLst>
          </p:cNvPr>
          <p:cNvGrpSpPr/>
          <p:nvPr/>
        </p:nvGrpSpPr>
        <p:grpSpPr>
          <a:xfrm>
            <a:off x="240789" y="1555379"/>
            <a:ext cx="11951211" cy="5302621"/>
            <a:chOff x="46707" y="1676401"/>
            <a:chExt cx="11951211" cy="5302621"/>
          </a:xfrm>
        </p:grpSpPr>
        <p:cxnSp>
          <p:nvCxnSpPr>
            <p:cNvPr id="5" name="Rechte verbindingslijn 12">
              <a:extLst>
                <a:ext uri="{FF2B5EF4-FFF2-40B4-BE49-F238E27FC236}">
                  <a16:creationId xmlns:a16="http://schemas.microsoft.com/office/drawing/2014/main" id="{0AF4519D-2F69-B707-9C79-3FD40C805265}"/>
                </a:ext>
              </a:extLst>
            </p:cNvPr>
            <p:cNvCxnSpPr>
              <a:cxnSpLocks/>
            </p:cNvCxnSpPr>
            <p:nvPr/>
          </p:nvCxnSpPr>
          <p:spPr>
            <a:xfrm>
              <a:off x="46707" y="1676401"/>
              <a:ext cx="1195121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16">
              <a:extLst>
                <a:ext uri="{FF2B5EF4-FFF2-40B4-BE49-F238E27FC236}">
                  <a16:creationId xmlns:a16="http://schemas.microsoft.com/office/drawing/2014/main" id="{7584C977-AF1F-B5B3-BF98-4E0A1978F559}"/>
                </a:ext>
              </a:extLst>
            </p:cNvPr>
            <p:cNvCxnSpPr>
              <a:cxnSpLocks/>
            </p:cNvCxnSpPr>
            <p:nvPr/>
          </p:nvCxnSpPr>
          <p:spPr>
            <a:xfrm>
              <a:off x="1903659" y="1676401"/>
              <a:ext cx="0" cy="53026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EC6D19E7-2D4A-064A-5CC4-7E011B5C5F0C}"/>
              </a:ext>
            </a:extLst>
          </p:cNvPr>
          <p:cNvSpPr>
            <a:spLocks noChangeArrowheads="1"/>
          </p:cNvSpPr>
          <p:nvPr/>
        </p:nvSpPr>
        <p:spPr bwMode="auto">
          <a:xfrm>
            <a:off x="11112873" y="525023"/>
            <a:ext cx="774700" cy="774000"/>
          </a:xfrm>
          <a:prstGeom prst="ellipse">
            <a:avLst/>
          </a:prstGeom>
          <a:ln w="38100">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nl-NL" sz="4800" b="1">
                <a:solidFill>
                  <a:schemeClr val="bg1">
                    <a:lumMod val="50000"/>
                  </a:schemeClr>
                </a:solidFill>
              </a:rPr>
              <a:t>O</a:t>
            </a:r>
            <a:endParaRPr lang="nl-NL" altLang="nl-NL" sz="4800" b="1">
              <a:solidFill>
                <a:schemeClr val="bg1">
                  <a:lumMod val="50000"/>
                </a:schemeClr>
              </a:solidFill>
            </a:endParaRPr>
          </a:p>
        </p:txBody>
      </p:sp>
      <p:sp>
        <p:nvSpPr>
          <p:cNvPr id="7" name="TextBox 6">
            <a:extLst>
              <a:ext uri="{FF2B5EF4-FFF2-40B4-BE49-F238E27FC236}">
                <a16:creationId xmlns:a16="http://schemas.microsoft.com/office/drawing/2014/main" id="{CA7F4741-BDEB-AB9C-BED7-25F79A25987C}"/>
              </a:ext>
            </a:extLst>
          </p:cNvPr>
          <p:cNvSpPr txBox="1"/>
          <p:nvPr/>
        </p:nvSpPr>
        <p:spPr>
          <a:xfrm rot="5400000">
            <a:off x="-2140899" y="4106980"/>
            <a:ext cx="5132709" cy="369332"/>
          </a:xfrm>
          <a:prstGeom prst="rect">
            <a:avLst/>
          </a:prstGeom>
          <a:noFill/>
        </p:spPr>
        <p:txBody>
          <a:bodyPr wrap="square" rtlCol="0">
            <a:spAutoFit/>
          </a:bodyPr>
          <a:lstStyle/>
          <a:p>
            <a:pPr algn="r"/>
            <a:r>
              <a:rPr lang="en-NL">
                <a:solidFill>
                  <a:schemeClr val="accent1"/>
                </a:solidFill>
              </a:rPr>
              <a:t>De Nederlandse samenleving</a:t>
            </a:r>
          </a:p>
        </p:txBody>
      </p:sp>
      <p:sp>
        <p:nvSpPr>
          <p:cNvPr id="9" name="Titel 1">
            <a:extLst>
              <a:ext uri="{FF2B5EF4-FFF2-40B4-BE49-F238E27FC236}">
                <a16:creationId xmlns:a16="http://schemas.microsoft.com/office/drawing/2014/main" id="{58485F29-23C2-46D1-A797-A07E0AFF3B98}"/>
              </a:ext>
            </a:extLst>
          </p:cNvPr>
          <p:cNvSpPr txBox="1">
            <a:spLocks/>
          </p:cNvSpPr>
          <p:nvPr/>
        </p:nvSpPr>
        <p:spPr>
          <a:xfrm>
            <a:off x="841787" y="626617"/>
            <a:ext cx="10156451" cy="568292"/>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sz="4500" kern="1200">
                <a:solidFill>
                  <a:schemeClr val="accent1"/>
                </a:solidFill>
                <a:latin typeface="+mj-lt"/>
                <a:ea typeface="+mj-ea"/>
                <a:cs typeface="+mj-cs"/>
              </a:defRPr>
            </a:lvl1pPr>
          </a:lstStyle>
          <a:p>
            <a:r>
              <a:rPr lang="nl-NL" sz="4000"/>
              <a:t>Toenemende mate van ‘ideologische </a:t>
            </a:r>
            <a:br>
              <a:rPr lang="nl-NL" sz="4000"/>
            </a:br>
            <a:r>
              <a:rPr lang="nl-NL" sz="4000"/>
              <a:t>eenzaamheid’ in de Joodse gemeenschap</a:t>
            </a:r>
          </a:p>
        </p:txBody>
      </p:sp>
    </p:spTree>
    <p:extLst>
      <p:ext uri="{BB962C8B-B14F-4D97-AF65-F5344CB8AC3E}">
        <p14:creationId xmlns:p14="http://schemas.microsoft.com/office/powerpoint/2010/main" val="358510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B94BD9C2-B175-6774-23C1-1549C16F5703}"/>
              </a:ext>
            </a:extLst>
          </p:cNvPr>
          <p:cNvGraphicFramePr>
            <a:graphicFrameLocks/>
          </p:cNvGraphicFramePr>
          <p:nvPr>
            <p:extLst>
              <p:ext uri="{D42A27DB-BD31-4B8C-83A1-F6EECF244321}">
                <p14:modId xmlns:p14="http://schemas.microsoft.com/office/powerpoint/2010/main" val="641919926"/>
              </p:ext>
            </p:extLst>
          </p:nvPr>
        </p:nvGraphicFramePr>
        <p:xfrm>
          <a:off x="914400" y="4049374"/>
          <a:ext cx="10363200" cy="2537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308AA1C8-4DA5-3707-457E-D33F8890EDF1}"/>
              </a:ext>
            </a:extLst>
          </p:cNvPr>
          <p:cNvSpPr txBox="1"/>
          <p:nvPr/>
        </p:nvSpPr>
        <p:spPr>
          <a:xfrm>
            <a:off x="1063989" y="1997766"/>
            <a:ext cx="2332320" cy="2400657"/>
          </a:xfrm>
          <a:prstGeom prst="rect">
            <a:avLst/>
          </a:prstGeom>
          <a:noFill/>
        </p:spPr>
        <p:txBody>
          <a:bodyPr wrap="square" rtlCol="0">
            <a:spAutoFit/>
          </a:bodyPr>
          <a:lstStyle/>
          <a:p>
            <a:r>
              <a:rPr lang="nl-NL" sz="1000" b="1" noProof="0" dirty="0">
                <a:latin typeface="Arial Nova Light" panose="020B0304020202020204" pitchFamily="34" charset="0"/>
              </a:rPr>
              <a:t>1. </a:t>
            </a:r>
          </a:p>
          <a:p>
            <a:r>
              <a:rPr lang="nl-NL" sz="1000" noProof="0" dirty="0">
                <a:latin typeface="Arial Nova Light" panose="020B0304020202020204" pitchFamily="34" charset="0"/>
              </a:rPr>
              <a:t>Joodse organisaties en individuen zijn in diepte interviews gevraagd naar welke ontwikkelingen zij zien die van invloed kunnen zijn op Joods Nederland in 2036. </a:t>
            </a:r>
            <a:r>
              <a:rPr lang="nl-NL" sz="1000" dirty="0">
                <a:latin typeface="Arial Nova Light" panose="020B0304020202020204" pitchFamily="34" charset="0"/>
              </a:rPr>
              <a:t>Nadat dit eerst open is gevraagd, is doorgevraagd op vijf aspecten die losjes zijn gebaseerd op de ‘schijf van vijf’ van Ido Abram (zie bijlage 1 voor de gehanteerde vragenlijst).</a:t>
            </a:r>
          </a:p>
          <a:p>
            <a:endParaRPr lang="nl-NL" sz="1000" noProof="0" dirty="0">
              <a:latin typeface="Arial Nova Light" panose="020B0304020202020204" pitchFamily="34" charset="0"/>
            </a:endParaRPr>
          </a:p>
          <a:p>
            <a:r>
              <a:rPr lang="nl-NL" sz="1000" noProof="0" dirty="0">
                <a:latin typeface="Arial Nova Light" panose="020B0304020202020204" pitchFamily="34" charset="0"/>
              </a:rPr>
              <a:t>Daarnaast is aan iedereen gevraagd om één vraag te formuleren die ze aan een glazen bol willen stellen.</a:t>
            </a:r>
          </a:p>
        </p:txBody>
      </p:sp>
      <p:sp>
        <p:nvSpPr>
          <p:cNvPr id="6" name="TextBox 5">
            <a:extLst>
              <a:ext uri="{FF2B5EF4-FFF2-40B4-BE49-F238E27FC236}">
                <a16:creationId xmlns:a16="http://schemas.microsoft.com/office/drawing/2014/main" id="{481903A3-3799-9077-1B34-45ECF410B3D8}"/>
              </a:ext>
            </a:extLst>
          </p:cNvPr>
          <p:cNvSpPr txBox="1"/>
          <p:nvPr/>
        </p:nvSpPr>
        <p:spPr>
          <a:xfrm>
            <a:off x="3545898" y="1230916"/>
            <a:ext cx="2277218" cy="3170099"/>
          </a:xfrm>
          <a:prstGeom prst="rect">
            <a:avLst/>
          </a:prstGeom>
          <a:noFill/>
        </p:spPr>
        <p:txBody>
          <a:bodyPr wrap="square" rtlCol="0">
            <a:spAutoFit/>
          </a:bodyPr>
          <a:lstStyle/>
          <a:p>
            <a:r>
              <a:rPr lang="nl-NL" sz="1000" b="1" dirty="0">
                <a:latin typeface="Arial Nova Light" panose="020B0304020202020204" pitchFamily="34" charset="0"/>
              </a:rPr>
              <a:t>2. </a:t>
            </a:r>
          </a:p>
          <a:p>
            <a:r>
              <a:rPr lang="nl-NL" sz="1000" dirty="0">
                <a:latin typeface="Arial Nova Light" panose="020B0304020202020204" pitchFamily="34" charset="0"/>
              </a:rPr>
              <a:t>Uit de interviews zijn rode draden te herleiden. Deze vormen de basis voor de zekere en onzekere trends die mogelijk van impact zijn op Joods Nederland in 2036. </a:t>
            </a:r>
          </a:p>
          <a:p>
            <a:endParaRPr lang="nl-NL" sz="1000" dirty="0">
              <a:latin typeface="Arial Nova Light" panose="020B0304020202020204" pitchFamily="34" charset="0"/>
            </a:endParaRPr>
          </a:p>
          <a:p>
            <a:r>
              <a:rPr lang="nl-NL" sz="1000" dirty="0">
                <a:latin typeface="Arial Nova Light" panose="020B0304020202020204" pitchFamily="34" charset="0"/>
              </a:rPr>
              <a:t>Trends zijn ontwikkelingen die nu worden waargenomen en die mogelijk van grote impact zijn op de toekomst. </a:t>
            </a:r>
          </a:p>
          <a:p>
            <a:endParaRPr lang="nl-NL" sz="1000" dirty="0">
              <a:latin typeface="Arial Nova Light" panose="020B0304020202020204" pitchFamily="34" charset="0"/>
            </a:endParaRPr>
          </a:p>
          <a:p>
            <a:r>
              <a:rPr lang="nl-NL" sz="1000" dirty="0">
                <a:latin typeface="Arial Nova Light" panose="020B0304020202020204" pitchFamily="34" charset="0"/>
              </a:rPr>
              <a:t>Zekere trends zijn ontwikkelingen waar brede consensus over is dat deze ontwikkeling zich doorzet. Zekere trends hebben dus ook invloed in alle toekomstbeelden. Onzekere trends zijn ontwikkelingen waar discussie over mogelijk is. De onzekere trends vormen de basis van het assenstelsel. </a:t>
            </a:r>
          </a:p>
        </p:txBody>
      </p:sp>
      <p:sp>
        <p:nvSpPr>
          <p:cNvPr id="7" name="TextBox 6">
            <a:extLst>
              <a:ext uri="{FF2B5EF4-FFF2-40B4-BE49-F238E27FC236}">
                <a16:creationId xmlns:a16="http://schemas.microsoft.com/office/drawing/2014/main" id="{37199104-7432-DF77-B0EF-0351A98C30F8}"/>
              </a:ext>
            </a:extLst>
          </p:cNvPr>
          <p:cNvSpPr txBox="1"/>
          <p:nvPr/>
        </p:nvSpPr>
        <p:spPr>
          <a:xfrm>
            <a:off x="5972705" y="2305542"/>
            <a:ext cx="2277218" cy="2092881"/>
          </a:xfrm>
          <a:prstGeom prst="rect">
            <a:avLst/>
          </a:prstGeom>
          <a:noFill/>
        </p:spPr>
        <p:txBody>
          <a:bodyPr wrap="square" rtlCol="0">
            <a:spAutoFit/>
          </a:bodyPr>
          <a:lstStyle/>
          <a:p>
            <a:r>
              <a:rPr lang="nl-NL" sz="1000" b="1" noProof="0" dirty="0">
                <a:latin typeface="Arial Nova Light" panose="020B0304020202020204" pitchFamily="34" charset="0"/>
              </a:rPr>
              <a:t>3. </a:t>
            </a:r>
            <a:br>
              <a:rPr lang="nl-NL" sz="1000" noProof="0" dirty="0">
                <a:latin typeface="Arial Nova Light" panose="020B0304020202020204" pitchFamily="34" charset="0"/>
              </a:rPr>
            </a:br>
            <a:r>
              <a:rPr lang="nl-NL" sz="1000" noProof="0" dirty="0">
                <a:latin typeface="Arial Nova Light" panose="020B0304020202020204" pitchFamily="34" charset="0"/>
              </a:rPr>
              <a:t>De onzekere trends zijn geclusterd en geanalyseerd om twee kritieke onzekerheden te definiëren.</a:t>
            </a:r>
          </a:p>
          <a:p>
            <a:endParaRPr lang="nl-NL" sz="1000" noProof="0" dirty="0">
              <a:latin typeface="Arial Nova Light" panose="020B0304020202020204" pitchFamily="34" charset="0"/>
            </a:endParaRPr>
          </a:p>
          <a:p>
            <a:r>
              <a:rPr lang="nl-NL" sz="1000" noProof="0" dirty="0">
                <a:latin typeface="Arial Nova Light" panose="020B0304020202020204" pitchFamily="34" charset="0"/>
              </a:rPr>
              <a:t>Kritieke onzekerheden zijn krachten met een hoge mate van onzekerheid en grote impact. </a:t>
            </a:r>
          </a:p>
          <a:p>
            <a:endParaRPr lang="nl-NL" sz="1000" dirty="0">
              <a:latin typeface="Arial Nova Light" panose="020B0304020202020204" pitchFamily="34" charset="0"/>
            </a:endParaRPr>
          </a:p>
          <a:p>
            <a:r>
              <a:rPr lang="nl-NL" sz="1000" dirty="0">
                <a:latin typeface="Arial Nova Light" panose="020B0304020202020204" pitchFamily="34" charset="0"/>
              </a:rPr>
              <a:t>De kritieke onzekerheden vormen de twee assen, waar op de uitersten van de assen vier radicale maar mogelijke toekomstbeelden ontstaan. </a:t>
            </a:r>
            <a:endParaRPr lang="nl-NL" sz="1000" noProof="0" dirty="0">
              <a:latin typeface="Arial Nova Light" panose="020B0304020202020204" pitchFamily="34" charset="0"/>
            </a:endParaRPr>
          </a:p>
        </p:txBody>
      </p:sp>
      <p:sp>
        <p:nvSpPr>
          <p:cNvPr id="8" name="TextBox 7">
            <a:extLst>
              <a:ext uri="{FF2B5EF4-FFF2-40B4-BE49-F238E27FC236}">
                <a16:creationId xmlns:a16="http://schemas.microsoft.com/office/drawing/2014/main" id="{3D03F0D3-45B5-9E9D-6BA6-9F651FE237D8}"/>
              </a:ext>
            </a:extLst>
          </p:cNvPr>
          <p:cNvSpPr txBox="1"/>
          <p:nvPr/>
        </p:nvSpPr>
        <p:spPr>
          <a:xfrm>
            <a:off x="8399512" y="2305542"/>
            <a:ext cx="2277218" cy="1477328"/>
          </a:xfrm>
          <a:prstGeom prst="rect">
            <a:avLst/>
          </a:prstGeom>
          <a:noFill/>
        </p:spPr>
        <p:txBody>
          <a:bodyPr wrap="square" rtlCol="0">
            <a:spAutoFit/>
          </a:bodyPr>
          <a:lstStyle/>
          <a:p>
            <a:r>
              <a:rPr lang="nl-NL" sz="1000" b="1" dirty="0">
                <a:latin typeface="Arial Nova Light" panose="020B0304020202020204" pitchFamily="34" charset="0"/>
              </a:rPr>
              <a:t>4</a:t>
            </a:r>
            <a:r>
              <a:rPr lang="nl-NL" sz="1000" b="1" noProof="0" dirty="0">
                <a:latin typeface="Arial Nova Light" panose="020B0304020202020204" pitchFamily="34" charset="0"/>
              </a:rPr>
              <a:t>.</a:t>
            </a:r>
            <a:r>
              <a:rPr lang="nl-NL" sz="1000" noProof="0" dirty="0">
                <a:latin typeface="Arial Nova Light" panose="020B0304020202020204" pitchFamily="34" charset="0"/>
              </a:rPr>
              <a:t> </a:t>
            </a:r>
            <a:br>
              <a:rPr lang="nl-NL" sz="1000" noProof="0" dirty="0">
                <a:latin typeface="Arial Nova Light" panose="020B0304020202020204" pitchFamily="34" charset="0"/>
              </a:rPr>
            </a:br>
            <a:r>
              <a:rPr lang="nl-NL" sz="1000" noProof="0" dirty="0">
                <a:latin typeface="Arial Nova Light" panose="020B0304020202020204" pitchFamily="34" charset="0"/>
              </a:rPr>
              <a:t>Vier radicale maar mogelijke toekomstbeelden ontstaan door in ieder van de vier kwadranten te analyseren hoe de onzekere en zekere trends op elkaar in werken. Zo leidt iedere kwadrant tot een andere radicaal maar mogelijk beeld van Joods Nederland in 2036.</a:t>
            </a:r>
          </a:p>
        </p:txBody>
      </p:sp>
      <p:sp>
        <p:nvSpPr>
          <p:cNvPr id="12" name="Tekstvak 5">
            <a:extLst>
              <a:ext uri="{FF2B5EF4-FFF2-40B4-BE49-F238E27FC236}">
                <a16:creationId xmlns:a16="http://schemas.microsoft.com/office/drawing/2014/main" id="{CEF3B77E-CA91-6B3B-9841-DF047A8A7935}"/>
              </a:ext>
            </a:extLst>
          </p:cNvPr>
          <p:cNvSpPr txBox="1"/>
          <p:nvPr/>
        </p:nvSpPr>
        <p:spPr>
          <a:xfrm>
            <a:off x="587078" y="545987"/>
            <a:ext cx="97964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b="1" dirty="0">
                <a:solidFill>
                  <a:srgbClr val="0094DB"/>
                </a:solidFill>
                <a:latin typeface="Tisa Offc Serif Pro" panose="02010504030101020102" pitchFamily="2" charset="0"/>
              </a:rPr>
              <a:t>Hoe de scenario’s tot stand zijn gekomen</a:t>
            </a:r>
            <a:endParaRPr kumimoji="0" lang="nl-NL" sz="36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3" name="Tijdelijke aanduiding voor dianummer 2">
            <a:extLst>
              <a:ext uri="{FF2B5EF4-FFF2-40B4-BE49-F238E27FC236}">
                <a16:creationId xmlns:a16="http://schemas.microsoft.com/office/drawing/2014/main" id="{30AE9575-0148-12CA-E375-FD6309026CEB}"/>
              </a:ext>
            </a:extLst>
          </p:cNvPr>
          <p:cNvSpPr>
            <a:spLocks noGrp="1"/>
          </p:cNvSpPr>
          <p:nvPr>
            <p:ph type="sldNum" sz="quarter" idx="12"/>
          </p:nvPr>
        </p:nvSpPr>
        <p:spPr/>
        <p:txBody>
          <a:bodyPr/>
          <a:lstStyle/>
          <a:p>
            <a:fld id="{74D7B23A-AFD9-6341-9C14-C1BDBC70DD3B}" type="slidenum">
              <a:rPr lang="nl-NL" smtClean="0"/>
              <a:pPr/>
              <a:t>5</a:t>
            </a:fld>
            <a:endParaRPr lang="nl-NL"/>
          </a:p>
        </p:txBody>
      </p:sp>
    </p:spTree>
    <p:extLst>
      <p:ext uri="{BB962C8B-B14F-4D97-AF65-F5344CB8AC3E}">
        <p14:creationId xmlns:p14="http://schemas.microsoft.com/office/powerpoint/2010/main" val="2711647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D3CA6B6-C199-0FBE-73E6-9D93918DF6CB}"/>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A364145-7C26-D839-96A6-11AC7F806804}"/>
              </a:ext>
            </a:extLst>
          </p:cNvPr>
          <p:cNvSpPr txBox="1"/>
          <p:nvPr/>
        </p:nvSpPr>
        <p:spPr>
          <a:xfrm>
            <a:off x="587078" y="655044"/>
            <a:ext cx="92173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rPr>
              <a:t>3. Verwerken van de opbrengst uit de interviews</a:t>
            </a:r>
            <a:endParaRPr kumimoji="0" lang="nl-NL" sz="2400" b="1" i="0" u="none" strike="noStrike" kern="1200" cap="none" spc="0" normalizeH="0" baseline="0" noProof="0" dirty="0">
              <a:ln>
                <a:noFill/>
              </a:ln>
              <a:solidFill>
                <a:srgbClr val="0038BA"/>
              </a:solidFill>
              <a:effectLst/>
              <a:uLnTx/>
              <a:uFillTx/>
              <a:latin typeface="Tisa Offc Serif Pro" panose="02010504030101020102" pitchFamily="2" charset="0"/>
              <a:ea typeface="+mn-ea"/>
              <a:cs typeface="+mn-cs"/>
            </a:endParaRPr>
          </a:p>
        </p:txBody>
      </p:sp>
      <p:sp>
        <p:nvSpPr>
          <p:cNvPr id="9" name="Tekstvak 8">
            <a:extLst>
              <a:ext uri="{FF2B5EF4-FFF2-40B4-BE49-F238E27FC236}">
                <a16:creationId xmlns:a16="http://schemas.microsoft.com/office/drawing/2014/main" id="{2F5B807D-1CB0-25A7-D6FB-B3AFB8940BD2}"/>
              </a:ext>
            </a:extLst>
          </p:cNvPr>
          <p:cNvSpPr txBox="1"/>
          <p:nvPr/>
        </p:nvSpPr>
        <p:spPr>
          <a:xfrm>
            <a:off x="587078" y="2311561"/>
            <a:ext cx="7164349" cy="369331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Tx/>
              <a:buSzTx/>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In interviews met Joodse organisaties en individuen zijn ontwikkelingen geïdentificeerd die van impact (kunnen) zijn op Joods Nederland in 2036. </a:t>
            </a:r>
          </a:p>
          <a:p>
            <a:pPr lvl="0">
              <a:spcAft>
                <a:spcPts val="1200"/>
              </a:spcAf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Aan hen is eerst open gevraagd naar de ontwikkelingen die zij bij zichzelf of in hun omgeving zien. Daarna is doorgevraagd </a:t>
            </a:r>
            <a:r>
              <a:rPr lang="nl-NL" sz="1200" dirty="0">
                <a:solidFill>
                  <a:prstClr val="black"/>
                </a:solidFill>
                <a:latin typeface="Arial Nova Light" panose="020B0304020202020204" pitchFamily="34" charset="0"/>
              </a:rPr>
              <a:t>naar ontwikkelingen </a:t>
            </a: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op vijf thema’s die losjes zijn gebaseerd op de ‘schijf van vijf’ van </a:t>
            </a:r>
            <a:r>
              <a:rPr lang="nl-NL" sz="1200" dirty="0">
                <a:solidFill>
                  <a:prstClr val="black"/>
                </a:solidFill>
                <a:latin typeface="Arial Nova Light" panose="020B0304020202020204" pitchFamily="34" charset="0"/>
              </a:rPr>
              <a:t>Ido Abram (zie bijlage 1 voor de gehanteerde vragenlijst): </a:t>
            </a:r>
            <a:endPar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L="457200" marR="0" lvl="0" indent="-457200" algn="l" defTabSz="914400" rtl="0" eaLnBrk="1" fontAlgn="auto" latinLnBrk="0" hangingPunct="1">
              <a:lnSpc>
                <a:spcPct val="100000"/>
              </a:lnSpc>
              <a:spcBef>
                <a:spcPts val="0"/>
              </a:spcBef>
              <a:buClrTx/>
              <a:buSzTx/>
              <a:buAutoNum type="arabicPeriod"/>
              <a:tabLst/>
              <a:defRPr/>
            </a:pPr>
            <a:r>
              <a:rPr lang="nl-NL" sz="1200" dirty="0">
                <a:solidFill>
                  <a:prstClr val="black"/>
                </a:solidFill>
                <a:latin typeface="Arial Nova Light" panose="020B0304020202020204" pitchFamily="34" charset="0"/>
              </a:rPr>
              <a:t>Religie, cultuur en traditie</a:t>
            </a:r>
          </a:p>
          <a:p>
            <a:pPr marL="457200" marR="0" lvl="0" indent="-457200" algn="l" defTabSz="914400" rtl="0" eaLnBrk="1" fontAlgn="auto" latinLnBrk="0" hangingPunct="1">
              <a:lnSpc>
                <a:spcPct val="100000"/>
              </a:lnSpc>
              <a:spcBef>
                <a:spcPts val="0"/>
              </a:spcBef>
              <a:buClrTx/>
              <a:buSzTx/>
              <a:buAutoNum type="arabicPeriod"/>
              <a:tabLst/>
              <a:defRPr/>
            </a:pPr>
            <a:r>
              <a:rPr lang="nl-NL" sz="1200" dirty="0">
                <a:solidFill>
                  <a:prstClr val="black"/>
                </a:solidFill>
                <a:latin typeface="Arial Nova Light" panose="020B0304020202020204" pitchFamily="34" charset="0"/>
              </a:rPr>
              <a:t>Israël/Zionisme</a:t>
            </a:r>
          </a:p>
          <a:p>
            <a:pPr marL="457200" marR="0" lvl="0" indent="-457200" algn="l" defTabSz="914400" rtl="0" eaLnBrk="1" fontAlgn="auto" latinLnBrk="0" hangingPunct="1">
              <a:lnSpc>
                <a:spcPct val="100000"/>
              </a:lnSpc>
              <a:spcBef>
                <a:spcPts val="0"/>
              </a:spcBef>
              <a:buClrTx/>
              <a:buSzTx/>
              <a:buAutoNum type="arabicPeriod"/>
              <a:tabLst/>
              <a:defRPr/>
            </a:pPr>
            <a:r>
              <a:rPr kumimoji="0" lang="nl-NL" sz="1200" i="0" u="none" strike="noStrike" kern="1200" cap="none" spc="0" normalizeH="0" baseline="0" noProof="0" dirty="0" err="1">
                <a:ln>
                  <a:noFill/>
                </a:ln>
                <a:solidFill>
                  <a:prstClr val="black"/>
                </a:solidFill>
                <a:effectLst/>
                <a:uLnTx/>
                <a:uFillTx/>
                <a:latin typeface="Arial Nova Light" panose="020B0304020202020204" pitchFamily="34" charset="0"/>
                <a:ea typeface="+mn-ea"/>
                <a:cs typeface="+mn-cs"/>
              </a:rPr>
              <a:t>Shoa</a:t>
            </a: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 en anti</a:t>
            </a:r>
            <a:r>
              <a:rPr lang="nl-NL" sz="1200" dirty="0" err="1">
                <a:solidFill>
                  <a:prstClr val="black"/>
                </a:solidFill>
                <a:latin typeface="Arial Nova Light" panose="020B0304020202020204" pitchFamily="34" charset="0"/>
              </a:rPr>
              <a:t>semitisme</a:t>
            </a:r>
            <a:endParaRPr lang="nl-NL" sz="1200" dirty="0">
              <a:solidFill>
                <a:prstClr val="black"/>
              </a:solidFill>
              <a:latin typeface="Arial Nova Light" panose="020B0304020202020204" pitchFamily="34" charset="0"/>
            </a:endParaRPr>
          </a:p>
          <a:p>
            <a:pPr marL="457200" marR="0" lvl="0" indent="-457200" algn="l" defTabSz="914400" rtl="0" eaLnBrk="1" fontAlgn="auto" latinLnBrk="0" hangingPunct="1">
              <a:lnSpc>
                <a:spcPct val="100000"/>
              </a:lnSpc>
              <a:spcBef>
                <a:spcPts val="0"/>
              </a:spcBef>
              <a:buClrTx/>
              <a:buSzTx/>
              <a:buAutoNum type="arabicPeriod"/>
              <a:tabLst/>
              <a:defRPr/>
            </a:pPr>
            <a:r>
              <a:rPr lang="nl-NL" sz="1200" dirty="0">
                <a:solidFill>
                  <a:prstClr val="black"/>
                </a:solidFill>
                <a:latin typeface="Arial Nova Light" panose="020B0304020202020204" pitchFamily="34" charset="0"/>
              </a:rPr>
              <a:t>(De ervaringen van) de persoonlijke geschiedenis</a:t>
            </a:r>
          </a:p>
          <a:p>
            <a:pPr marL="457200" marR="0" lvl="0" indent="-457200" algn="l" defTabSz="914400" rtl="0" eaLnBrk="1" fontAlgn="auto" latinLnBrk="0" hangingPunct="1">
              <a:lnSpc>
                <a:spcPct val="100000"/>
              </a:lnSpc>
              <a:spcBef>
                <a:spcPts val="0"/>
              </a:spcBef>
              <a:buClrTx/>
              <a:buSzTx/>
              <a:buAutoNum type="arabicPeriod"/>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De Nederlandse samenleving</a:t>
            </a:r>
          </a:p>
          <a:p>
            <a:pPr marR="0" lvl="0" algn="l" defTabSz="914400" rtl="0" eaLnBrk="1" fontAlgn="auto" latinLnBrk="0" hangingPunct="1">
              <a:lnSpc>
                <a:spcPct val="100000"/>
              </a:lnSpc>
              <a:spcBef>
                <a:spcPts val="0"/>
              </a:spcBef>
              <a:buClrTx/>
              <a:buSzTx/>
              <a:tabLst/>
              <a:defRPr/>
            </a:pPr>
            <a:endPar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a:p>
            <a:pPr marR="0" lvl="0" algn="l" defTabSz="914400" rtl="0" eaLnBrk="1" fontAlgn="auto" latinLnBrk="0" hangingPunct="1">
              <a:lnSpc>
                <a:spcPct val="100000"/>
              </a:lnSpc>
              <a:spcBef>
                <a:spcPts val="0"/>
              </a:spcBef>
              <a:spcAft>
                <a:spcPts val="1200"/>
              </a:spcAft>
              <a:buClrTx/>
              <a:buSzTx/>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Aan het einde van ieder interview is aan de deelnemers gevraagd om één vraag te formuleren die ze aan een glazen bol willen stellen over Joods Nederland in 2036. De ‘glazen bol vragen’ zijn op de pagina hierna weergegeven.</a:t>
            </a:r>
          </a:p>
          <a:p>
            <a:pPr marR="0" lvl="0" algn="l" defTabSz="914400" rtl="0" eaLnBrk="1" fontAlgn="auto" latinLnBrk="0" hangingPunct="1">
              <a:lnSpc>
                <a:spcPct val="100000"/>
              </a:lnSpc>
              <a:spcBef>
                <a:spcPts val="0"/>
              </a:spcBef>
              <a:spcAft>
                <a:spcPts val="1200"/>
              </a:spcAft>
              <a:buClrTx/>
              <a:buSzTx/>
              <a:tabLst/>
              <a:defRPr/>
            </a:pPr>
            <a:r>
              <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Op basis van de genoemde ontwikkelingen zijn zekere en onzekere trends geformuleerd. Het trendboek is opgenomen in bijlage 2 (apart bijgevoegd). De trends en de glazen bol vragen vormen de bouwstenen voor de toekomstbeelden.</a:t>
            </a:r>
          </a:p>
        </p:txBody>
      </p:sp>
      <p:graphicFrame>
        <p:nvGraphicFramePr>
          <p:cNvPr id="2" name="Diagram 1">
            <a:extLst>
              <a:ext uri="{FF2B5EF4-FFF2-40B4-BE49-F238E27FC236}">
                <a16:creationId xmlns:a16="http://schemas.microsoft.com/office/drawing/2014/main" id="{D31A5B32-F700-69CE-22E8-6BFC5DE511E7}"/>
              </a:ext>
            </a:extLst>
          </p:cNvPr>
          <p:cNvGraphicFramePr>
            <a:graphicFrameLocks noChangeAspect="1"/>
          </p:cNvGraphicFramePr>
          <p:nvPr>
            <p:extLst>
              <p:ext uri="{D42A27DB-BD31-4B8C-83A1-F6EECF244321}">
                <p14:modId xmlns:p14="http://schemas.microsoft.com/office/powerpoint/2010/main" val="629958142"/>
              </p:ext>
            </p:extLst>
          </p:nvPr>
        </p:nvGraphicFramePr>
        <p:xfrm>
          <a:off x="7885188" y="2046914"/>
          <a:ext cx="3838422" cy="38394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jdelijke aanduiding voor dianummer 3">
            <a:extLst>
              <a:ext uri="{FF2B5EF4-FFF2-40B4-BE49-F238E27FC236}">
                <a16:creationId xmlns:a16="http://schemas.microsoft.com/office/drawing/2014/main" id="{0D472F60-3170-8236-48A0-4C6A5340FFAC}"/>
              </a:ext>
            </a:extLst>
          </p:cNvPr>
          <p:cNvSpPr>
            <a:spLocks noGrp="1"/>
          </p:cNvSpPr>
          <p:nvPr>
            <p:ph type="sldNum" sz="quarter" idx="12"/>
          </p:nvPr>
        </p:nvSpPr>
        <p:spPr/>
        <p:txBody>
          <a:bodyPr/>
          <a:lstStyle/>
          <a:p>
            <a:fld id="{74D7B23A-AFD9-6341-9C14-C1BDBC70DD3B}" type="slidenum">
              <a:rPr lang="nl-NL" smtClean="0"/>
              <a:pPr/>
              <a:t>6</a:t>
            </a:fld>
            <a:endParaRPr lang="nl-NL"/>
          </a:p>
        </p:txBody>
      </p:sp>
    </p:spTree>
    <p:extLst>
      <p:ext uri="{BB962C8B-B14F-4D97-AF65-F5344CB8AC3E}">
        <p14:creationId xmlns:p14="http://schemas.microsoft.com/office/powerpoint/2010/main" val="342545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6B43DD0-C19F-4F11-10DE-2D571559961E}"/>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AA3B0CC-7F9A-0142-F432-B973C2C39837}"/>
              </a:ext>
            </a:extLst>
          </p:cNvPr>
          <p:cNvSpPr txBox="1"/>
          <p:nvPr/>
        </p:nvSpPr>
        <p:spPr>
          <a:xfrm>
            <a:off x="587078" y="508464"/>
            <a:ext cx="9217321" cy="830997"/>
          </a:xfrm>
          <a:prstGeom prst="rect">
            <a:avLst/>
          </a:prstGeom>
          <a:noFill/>
        </p:spPr>
        <p:txBody>
          <a:bodyPr wrap="square" rtlCol="0">
            <a:spAutoFit/>
          </a:bodyPr>
          <a:lstStyle/>
          <a:p>
            <a:pPr>
              <a:defRPr/>
            </a:pPr>
            <a:r>
              <a:rPr lang="nl-NL" sz="4800" b="1" dirty="0">
                <a:solidFill>
                  <a:srgbClr val="0094DB"/>
                </a:solidFill>
                <a:latin typeface="Tisa Offc Serif Pro" panose="02010504030101020102" pitchFamily="2" charset="0"/>
              </a:rPr>
              <a:t>Zekere trends</a:t>
            </a:r>
          </a:p>
        </p:txBody>
      </p:sp>
      <p:sp>
        <p:nvSpPr>
          <p:cNvPr id="9" name="Tekstvak 8">
            <a:extLst>
              <a:ext uri="{FF2B5EF4-FFF2-40B4-BE49-F238E27FC236}">
                <a16:creationId xmlns:a16="http://schemas.microsoft.com/office/drawing/2014/main" id="{93B27271-676D-ACED-9F9D-8850D3D26AA8}"/>
              </a:ext>
            </a:extLst>
          </p:cNvPr>
          <p:cNvSpPr txBox="1"/>
          <p:nvPr/>
        </p:nvSpPr>
        <p:spPr>
          <a:xfrm>
            <a:off x="587078" y="1158232"/>
            <a:ext cx="9157215" cy="461665"/>
          </a:xfrm>
          <a:prstGeom prst="rect">
            <a:avLst/>
          </a:prstGeom>
          <a:noFill/>
        </p:spPr>
        <p:txBody>
          <a:bodyPr wrap="square">
            <a:spAutoFit/>
          </a:bodyPr>
          <a:lstStyle/>
          <a:p>
            <a:pPr lvl="0">
              <a:spcAft>
                <a:spcPts val="1200"/>
              </a:spcAft>
              <a:defRPr/>
            </a:pPr>
            <a:r>
              <a:rPr lang="nl-NL" sz="1200" dirty="0">
                <a:latin typeface="Arial Nova Light" panose="020B0304020202020204" pitchFamily="34" charset="0"/>
              </a:rPr>
              <a:t>Zekere trends zijn ontwikkelingen waar brede consensus over is dat deze ontwikkeling zich doorzet. Zekere trends hebben dus ook invloed in alle scenario’s. Zie Bijlage 2 voor een toelichting op de hieronder genoemde zekere trends.</a:t>
            </a:r>
            <a:endParaRPr kumimoji="0" lang="nl-NL" sz="120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graphicFrame>
        <p:nvGraphicFramePr>
          <p:cNvPr id="2" name="Diagram 1">
            <a:extLst>
              <a:ext uri="{FF2B5EF4-FFF2-40B4-BE49-F238E27FC236}">
                <a16:creationId xmlns:a16="http://schemas.microsoft.com/office/drawing/2014/main" id="{6842D74E-2500-2D7C-F2B7-A624C912FC6C}"/>
              </a:ext>
            </a:extLst>
          </p:cNvPr>
          <p:cNvGraphicFramePr>
            <a:graphicFrameLocks noChangeAspect="1"/>
          </p:cNvGraphicFramePr>
          <p:nvPr>
            <p:extLst>
              <p:ext uri="{D42A27DB-BD31-4B8C-83A1-F6EECF244321}">
                <p14:modId xmlns:p14="http://schemas.microsoft.com/office/powerpoint/2010/main" val="741596709"/>
              </p:ext>
            </p:extLst>
          </p:nvPr>
        </p:nvGraphicFramePr>
        <p:xfrm>
          <a:off x="4948642" y="2604709"/>
          <a:ext cx="2294715" cy="2295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0D21B41C-D4A6-FD23-0DE3-9EE9E8E320AE}"/>
              </a:ext>
            </a:extLst>
          </p:cNvPr>
          <p:cNvSpPr txBox="1"/>
          <p:nvPr/>
        </p:nvSpPr>
        <p:spPr>
          <a:xfrm>
            <a:off x="3876488" y="1911263"/>
            <a:ext cx="5002265" cy="338554"/>
          </a:xfrm>
          <a:prstGeom prst="rect">
            <a:avLst/>
          </a:prstGeom>
          <a:noFill/>
        </p:spPr>
        <p:txBody>
          <a:bodyPr wrap="square">
            <a:spAutoFit/>
          </a:bodyPr>
          <a:lstStyle/>
          <a:p>
            <a:r>
              <a:rPr lang="nl-NL" sz="1600" dirty="0">
                <a:solidFill>
                  <a:srgbClr val="FF6334"/>
                </a:solidFill>
                <a:latin typeface="Arial Nova Light" panose="020B0304020202020204" pitchFamily="34" charset="0"/>
              </a:rPr>
              <a:t>Afnemende kennis over religie, traditie en cultuur</a:t>
            </a:r>
            <a:endParaRPr lang="en-NL" sz="1600" dirty="0">
              <a:solidFill>
                <a:srgbClr val="FF6334"/>
              </a:solidFill>
              <a:latin typeface="Arial Nova Light" panose="020B0304020202020204" pitchFamily="34" charset="0"/>
            </a:endParaRPr>
          </a:p>
        </p:txBody>
      </p:sp>
      <p:sp>
        <p:nvSpPr>
          <p:cNvPr id="5" name="TextBox 4">
            <a:extLst>
              <a:ext uri="{FF2B5EF4-FFF2-40B4-BE49-F238E27FC236}">
                <a16:creationId xmlns:a16="http://schemas.microsoft.com/office/drawing/2014/main" id="{4B6F2D9F-44F9-ADB4-E5D4-59BE180C76BD}"/>
              </a:ext>
            </a:extLst>
          </p:cNvPr>
          <p:cNvSpPr txBox="1"/>
          <p:nvPr/>
        </p:nvSpPr>
        <p:spPr>
          <a:xfrm>
            <a:off x="6569665" y="2366461"/>
            <a:ext cx="5002265" cy="338554"/>
          </a:xfrm>
          <a:prstGeom prst="rect">
            <a:avLst/>
          </a:prstGeom>
          <a:noFill/>
        </p:spPr>
        <p:txBody>
          <a:bodyPr wrap="square">
            <a:spAutoFit/>
          </a:bodyPr>
          <a:lstStyle/>
          <a:p>
            <a:r>
              <a:rPr lang="nl-NL" sz="1600" dirty="0">
                <a:solidFill>
                  <a:srgbClr val="FF6334"/>
                </a:solidFill>
                <a:latin typeface="Arial Nova Light" panose="020B0304020202020204" pitchFamily="34" charset="0"/>
              </a:rPr>
              <a:t>Afnemende publieke en private </a:t>
            </a:r>
            <a:r>
              <a:rPr lang="nl-NL" sz="1600" dirty="0" err="1">
                <a:solidFill>
                  <a:srgbClr val="FF6334"/>
                </a:solidFill>
                <a:latin typeface="Arial Nova Light" panose="020B0304020202020204" pitchFamily="34" charset="0"/>
              </a:rPr>
              <a:t>funding</a:t>
            </a:r>
            <a:endParaRPr lang="en-NL" sz="1600" dirty="0">
              <a:solidFill>
                <a:srgbClr val="FF6334"/>
              </a:solidFill>
              <a:latin typeface="Arial Nova Light" panose="020B0304020202020204" pitchFamily="34" charset="0"/>
            </a:endParaRPr>
          </a:p>
        </p:txBody>
      </p:sp>
      <p:sp>
        <p:nvSpPr>
          <p:cNvPr id="7" name="TextBox 6">
            <a:extLst>
              <a:ext uri="{FF2B5EF4-FFF2-40B4-BE49-F238E27FC236}">
                <a16:creationId xmlns:a16="http://schemas.microsoft.com/office/drawing/2014/main" id="{F7E08A07-8A1C-EBFF-9F4C-471DA309348A}"/>
              </a:ext>
            </a:extLst>
          </p:cNvPr>
          <p:cNvSpPr txBox="1"/>
          <p:nvPr/>
        </p:nvSpPr>
        <p:spPr>
          <a:xfrm>
            <a:off x="7559930" y="3090446"/>
            <a:ext cx="3197895"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Meer ambivalente relatie tot Israël</a:t>
            </a:r>
            <a:endParaRPr lang="en-NL" sz="1600" dirty="0">
              <a:solidFill>
                <a:srgbClr val="0094DB"/>
              </a:solidFill>
              <a:latin typeface="Arial Nova Light" panose="020B0304020202020204" pitchFamily="34" charset="0"/>
            </a:endParaRPr>
          </a:p>
        </p:txBody>
      </p:sp>
      <p:sp>
        <p:nvSpPr>
          <p:cNvPr id="8" name="TextBox 7">
            <a:extLst>
              <a:ext uri="{FF2B5EF4-FFF2-40B4-BE49-F238E27FC236}">
                <a16:creationId xmlns:a16="http://schemas.microsoft.com/office/drawing/2014/main" id="{60BD088F-DAB7-1E46-421B-D38D6403E868}"/>
              </a:ext>
            </a:extLst>
          </p:cNvPr>
          <p:cNvSpPr txBox="1"/>
          <p:nvPr/>
        </p:nvSpPr>
        <p:spPr>
          <a:xfrm>
            <a:off x="7550868" y="3715224"/>
            <a:ext cx="4021062"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Omvangrijke immigratie van Joodse Israëli</a:t>
            </a:r>
            <a:endParaRPr lang="en-NL" sz="1600" dirty="0">
              <a:solidFill>
                <a:srgbClr val="0094DB"/>
              </a:solidFill>
              <a:latin typeface="Arial Nova Light" panose="020B0304020202020204" pitchFamily="34" charset="0"/>
            </a:endParaRPr>
          </a:p>
        </p:txBody>
      </p:sp>
      <p:sp>
        <p:nvSpPr>
          <p:cNvPr id="10" name="TextBox 9">
            <a:extLst>
              <a:ext uri="{FF2B5EF4-FFF2-40B4-BE49-F238E27FC236}">
                <a16:creationId xmlns:a16="http://schemas.microsoft.com/office/drawing/2014/main" id="{936FD8BD-6D12-B161-279F-13F04113BE88}"/>
              </a:ext>
            </a:extLst>
          </p:cNvPr>
          <p:cNvSpPr txBox="1"/>
          <p:nvPr/>
        </p:nvSpPr>
        <p:spPr>
          <a:xfrm>
            <a:off x="258266" y="2760135"/>
            <a:ext cx="5321343"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Global </a:t>
            </a:r>
            <a:r>
              <a:rPr lang="nl-NL" sz="1600" dirty="0" err="1">
                <a:solidFill>
                  <a:srgbClr val="0094DB"/>
                </a:solidFill>
                <a:latin typeface="Arial Nova Light" panose="020B0304020202020204" pitchFamily="34" charset="0"/>
              </a:rPr>
              <a:t>village</a:t>
            </a:r>
            <a:r>
              <a:rPr lang="nl-NL" sz="1600" dirty="0">
                <a:solidFill>
                  <a:srgbClr val="0094DB"/>
                </a:solidFill>
                <a:latin typeface="Arial Nova Light" panose="020B0304020202020204" pitchFamily="34" charset="0"/>
              </a:rPr>
              <a:t>: de wereld wordt kleiner, beter bereikbaar</a:t>
            </a:r>
          </a:p>
        </p:txBody>
      </p:sp>
      <p:sp>
        <p:nvSpPr>
          <p:cNvPr id="11" name="TextBox 10">
            <a:extLst>
              <a:ext uri="{FF2B5EF4-FFF2-40B4-BE49-F238E27FC236}">
                <a16:creationId xmlns:a16="http://schemas.microsoft.com/office/drawing/2014/main" id="{ED80A1CF-7344-1718-A25D-F64AEB840323}"/>
              </a:ext>
            </a:extLst>
          </p:cNvPr>
          <p:cNvSpPr txBox="1"/>
          <p:nvPr/>
        </p:nvSpPr>
        <p:spPr>
          <a:xfrm>
            <a:off x="779202" y="4403923"/>
            <a:ext cx="4681603" cy="338554"/>
          </a:xfrm>
          <a:prstGeom prst="rect">
            <a:avLst/>
          </a:prstGeom>
          <a:noFill/>
        </p:spPr>
        <p:txBody>
          <a:bodyPr wrap="square">
            <a:spAutoFit/>
          </a:bodyPr>
          <a:lstStyle/>
          <a:p>
            <a:r>
              <a:rPr lang="nl-NL" sz="1600" dirty="0">
                <a:solidFill>
                  <a:srgbClr val="FF6334"/>
                </a:solidFill>
                <a:latin typeface="Arial Nova Light" panose="020B0304020202020204" pitchFamily="34" charset="0"/>
              </a:rPr>
              <a:t>De worsteling wordt steeds meer voorgeleefd</a:t>
            </a:r>
            <a:endParaRPr lang="en-NL" sz="1600" dirty="0">
              <a:solidFill>
                <a:srgbClr val="FF6334"/>
              </a:solidFill>
              <a:latin typeface="Arial Nova Light" panose="020B0304020202020204" pitchFamily="34" charset="0"/>
            </a:endParaRPr>
          </a:p>
        </p:txBody>
      </p:sp>
      <p:sp>
        <p:nvSpPr>
          <p:cNvPr id="12" name="TextBox 11">
            <a:extLst>
              <a:ext uri="{FF2B5EF4-FFF2-40B4-BE49-F238E27FC236}">
                <a16:creationId xmlns:a16="http://schemas.microsoft.com/office/drawing/2014/main" id="{9E4561A1-56AB-4764-AAA4-F71E5499B925}"/>
              </a:ext>
            </a:extLst>
          </p:cNvPr>
          <p:cNvSpPr txBox="1"/>
          <p:nvPr/>
        </p:nvSpPr>
        <p:spPr>
          <a:xfrm>
            <a:off x="1675237" y="4969038"/>
            <a:ext cx="3953234" cy="584775"/>
          </a:xfrm>
          <a:prstGeom prst="rect">
            <a:avLst/>
          </a:prstGeom>
          <a:noFill/>
        </p:spPr>
        <p:txBody>
          <a:bodyPr wrap="square">
            <a:spAutoFit/>
          </a:bodyPr>
          <a:lstStyle/>
          <a:p>
            <a:r>
              <a:rPr lang="nl-NL" sz="1600" dirty="0">
                <a:solidFill>
                  <a:srgbClr val="FF6334"/>
                </a:solidFill>
                <a:latin typeface="Arial Nova Light" panose="020B0304020202020204" pitchFamily="34" charset="0"/>
              </a:rPr>
              <a:t>Het merendeel van de Nederlandse Joden </a:t>
            </a:r>
            <a:br>
              <a:rPr lang="nl-NL" sz="1600" dirty="0">
                <a:solidFill>
                  <a:srgbClr val="FF6334"/>
                </a:solidFill>
                <a:latin typeface="Arial Nova Light" panose="020B0304020202020204" pitchFamily="34" charset="0"/>
              </a:rPr>
            </a:br>
            <a:r>
              <a:rPr lang="nl-NL" sz="1600" dirty="0">
                <a:solidFill>
                  <a:srgbClr val="FF6334"/>
                </a:solidFill>
                <a:latin typeface="Arial Nova Light" panose="020B0304020202020204" pitchFamily="34" charset="0"/>
              </a:rPr>
              <a:t>heeft een niet-Joodse partner</a:t>
            </a:r>
            <a:endParaRPr lang="en-NL" sz="1600" dirty="0">
              <a:solidFill>
                <a:srgbClr val="FF6334"/>
              </a:solidFill>
              <a:latin typeface="Arial Nova Light" panose="020B0304020202020204" pitchFamily="34" charset="0"/>
            </a:endParaRPr>
          </a:p>
        </p:txBody>
      </p:sp>
      <p:sp>
        <p:nvSpPr>
          <p:cNvPr id="13" name="TextBox 12">
            <a:extLst>
              <a:ext uri="{FF2B5EF4-FFF2-40B4-BE49-F238E27FC236}">
                <a16:creationId xmlns:a16="http://schemas.microsoft.com/office/drawing/2014/main" id="{F4D5F207-F087-AE84-2E67-EBD8CE241F49}"/>
              </a:ext>
            </a:extLst>
          </p:cNvPr>
          <p:cNvSpPr txBox="1"/>
          <p:nvPr/>
        </p:nvSpPr>
        <p:spPr>
          <a:xfrm>
            <a:off x="6256297" y="5285498"/>
            <a:ext cx="4021062" cy="338554"/>
          </a:xfrm>
          <a:prstGeom prst="rect">
            <a:avLst/>
          </a:prstGeom>
          <a:noFill/>
        </p:spPr>
        <p:txBody>
          <a:bodyPr wrap="square">
            <a:spAutoFit/>
          </a:bodyPr>
          <a:lstStyle/>
          <a:p>
            <a:r>
              <a:rPr lang="nl-NL" sz="1600" dirty="0">
                <a:solidFill>
                  <a:srgbClr val="FF2B49"/>
                </a:solidFill>
                <a:latin typeface="Arial Nova Light" panose="020B0304020202020204" pitchFamily="34" charset="0"/>
              </a:rPr>
              <a:t>Veiligheid blijft het belangrijk(</a:t>
            </a:r>
            <a:r>
              <a:rPr lang="nl-NL" sz="1600" dirty="0" err="1">
                <a:solidFill>
                  <a:srgbClr val="FF2B49"/>
                </a:solidFill>
                <a:latin typeface="Arial Nova Light" panose="020B0304020202020204" pitchFamily="34" charset="0"/>
              </a:rPr>
              <a:t>ste</a:t>
            </a:r>
            <a:r>
              <a:rPr lang="nl-NL" sz="1600" dirty="0">
                <a:solidFill>
                  <a:srgbClr val="FF2B49"/>
                </a:solidFill>
                <a:latin typeface="Arial Nova Light" panose="020B0304020202020204" pitchFamily="34" charset="0"/>
              </a:rPr>
              <a:t>) onderwerp</a:t>
            </a:r>
          </a:p>
        </p:txBody>
      </p:sp>
      <p:sp>
        <p:nvSpPr>
          <p:cNvPr id="14" name="TextBox 13">
            <a:extLst>
              <a:ext uri="{FF2B5EF4-FFF2-40B4-BE49-F238E27FC236}">
                <a16:creationId xmlns:a16="http://schemas.microsoft.com/office/drawing/2014/main" id="{57390531-57DF-4895-33FA-00CBBE0EEF8A}"/>
              </a:ext>
            </a:extLst>
          </p:cNvPr>
          <p:cNvSpPr txBox="1"/>
          <p:nvPr/>
        </p:nvSpPr>
        <p:spPr>
          <a:xfrm>
            <a:off x="587078" y="3715224"/>
            <a:ext cx="4294204" cy="338554"/>
          </a:xfrm>
          <a:prstGeom prst="rect">
            <a:avLst/>
          </a:prstGeom>
          <a:noFill/>
        </p:spPr>
        <p:txBody>
          <a:bodyPr wrap="square">
            <a:spAutoFit/>
          </a:bodyPr>
          <a:lstStyle/>
          <a:p>
            <a:r>
              <a:rPr lang="nl-NL" sz="1600" dirty="0">
                <a:solidFill>
                  <a:srgbClr val="0094DB"/>
                </a:solidFill>
                <a:latin typeface="Arial Nova Light" panose="020B0304020202020204" pitchFamily="34" charset="0"/>
              </a:rPr>
              <a:t>Wereld met grote onzekerheid/diversificatie </a:t>
            </a:r>
          </a:p>
        </p:txBody>
      </p:sp>
      <p:sp>
        <p:nvSpPr>
          <p:cNvPr id="15" name="TextBox 14">
            <a:extLst>
              <a:ext uri="{FF2B5EF4-FFF2-40B4-BE49-F238E27FC236}">
                <a16:creationId xmlns:a16="http://schemas.microsoft.com/office/drawing/2014/main" id="{71BEBCD9-2AA4-31FB-1CA0-FCF6731E760D}"/>
              </a:ext>
            </a:extLst>
          </p:cNvPr>
          <p:cNvSpPr txBox="1"/>
          <p:nvPr/>
        </p:nvSpPr>
        <p:spPr>
          <a:xfrm>
            <a:off x="7243161" y="4601516"/>
            <a:ext cx="5002264" cy="584775"/>
          </a:xfrm>
          <a:prstGeom prst="rect">
            <a:avLst/>
          </a:prstGeom>
          <a:noFill/>
        </p:spPr>
        <p:txBody>
          <a:bodyPr wrap="square">
            <a:spAutoFit/>
          </a:bodyPr>
          <a:lstStyle/>
          <a:p>
            <a:r>
              <a:rPr lang="nl-NL" sz="1600" dirty="0">
                <a:solidFill>
                  <a:srgbClr val="FF2B49"/>
                </a:solidFill>
                <a:latin typeface="Arial Nova Light" panose="020B0304020202020204" pitchFamily="34" charset="0"/>
              </a:rPr>
              <a:t>Rol van de </a:t>
            </a:r>
            <a:r>
              <a:rPr lang="nl-NL" sz="1600" dirty="0" err="1">
                <a:solidFill>
                  <a:srgbClr val="FF2B49"/>
                </a:solidFill>
                <a:latin typeface="Arial Nova Light" panose="020B0304020202020204" pitchFamily="34" charset="0"/>
              </a:rPr>
              <a:t>Shoa</a:t>
            </a:r>
            <a:r>
              <a:rPr lang="nl-NL" sz="1600" dirty="0">
                <a:solidFill>
                  <a:srgbClr val="FF2B49"/>
                </a:solidFill>
                <a:latin typeface="Arial Nova Light" panose="020B0304020202020204" pitchFamily="34" charset="0"/>
              </a:rPr>
              <a:t> verandert in de Joodse beleving </a:t>
            </a:r>
          </a:p>
          <a:p>
            <a:endParaRPr lang="nl-NL" sz="1600" dirty="0">
              <a:solidFill>
                <a:srgbClr val="FF2B49"/>
              </a:solidFill>
              <a:latin typeface="Arial Nova Light" panose="020B0304020202020204" pitchFamily="34" charset="0"/>
            </a:endParaRPr>
          </a:p>
        </p:txBody>
      </p:sp>
      <p:sp>
        <p:nvSpPr>
          <p:cNvPr id="16" name="Tijdelijke aanduiding voor dianummer 15">
            <a:extLst>
              <a:ext uri="{FF2B5EF4-FFF2-40B4-BE49-F238E27FC236}">
                <a16:creationId xmlns:a16="http://schemas.microsoft.com/office/drawing/2014/main" id="{5AA27680-3A93-65FA-54D3-6288DBB8F819}"/>
              </a:ext>
            </a:extLst>
          </p:cNvPr>
          <p:cNvSpPr>
            <a:spLocks noGrp="1"/>
          </p:cNvSpPr>
          <p:nvPr>
            <p:ph type="sldNum" sz="quarter" idx="12"/>
          </p:nvPr>
        </p:nvSpPr>
        <p:spPr/>
        <p:txBody>
          <a:bodyPr/>
          <a:lstStyle/>
          <a:p>
            <a:fld id="{74D7B23A-AFD9-6341-9C14-C1BDBC70DD3B}" type="slidenum">
              <a:rPr lang="nl-NL" smtClean="0"/>
              <a:pPr/>
              <a:t>7</a:t>
            </a:fld>
            <a:endParaRPr lang="nl-NL"/>
          </a:p>
        </p:txBody>
      </p:sp>
    </p:spTree>
    <p:extLst>
      <p:ext uri="{BB962C8B-B14F-4D97-AF65-F5344CB8AC3E}">
        <p14:creationId xmlns:p14="http://schemas.microsoft.com/office/powerpoint/2010/main" val="84420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98D7FD3-F64B-9EFB-9DEA-BB89F929A32F}"/>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BEABA1AE-5395-D210-4109-CA5C86FD17F2}"/>
              </a:ext>
            </a:extLst>
          </p:cNvPr>
          <p:cNvSpPr txBox="1"/>
          <p:nvPr/>
        </p:nvSpPr>
        <p:spPr>
          <a:xfrm>
            <a:off x="587078" y="151704"/>
            <a:ext cx="9217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rPr>
              <a:t>Vragen aan de glazen bol</a:t>
            </a:r>
            <a:endParaRPr kumimoji="0" lang="nl-NL" sz="2400" b="1" i="0" u="none" strike="noStrike" kern="1200" cap="none" spc="0" normalizeH="0" baseline="0" noProof="0" dirty="0">
              <a:ln>
                <a:noFill/>
              </a:ln>
              <a:solidFill>
                <a:srgbClr val="0094DB"/>
              </a:solidFill>
              <a:effectLst/>
              <a:uLnTx/>
              <a:uFillTx/>
              <a:latin typeface="Tisa Offc Serif Pro" panose="02010504030101020102" pitchFamily="2" charset="0"/>
              <a:ea typeface="+mn-ea"/>
              <a:cs typeface="+mn-cs"/>
            </a:endParaRPr>
          </a:p>
        </p:txBody>
      </p:sp>
      <p:sp>
        <p:nvSpPr>
          <p:cNvPr id="3" name="Tijdelijke aanduiding voor inhoud 2">
            <a:extLst>
              <a:ext uri="{FF2B5EF4-FFF2-40B4-BE49-F238E27FC236}">
                <a16:creationId xmlns:a16="http://schemas.microsoft.com/office/drawing/2014/main" id="{30EB5192-57B3-7E3B-A870-C4C141E3BFC0}"/>
              </a:ext>
            </a:extLst>
          </p:cNvPr>
          <p:cNvSpPr txBox="1">
            <a:spLocks/>
          </p:cNvSpPr>
          <p:nvPr/>
        </p:nvSpPr>
        <p:spPr>
          <a:xfrm>
            <a:off x="766773" y="3846472"/>
            <a:ext cx="2868490" cy="13882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FF2B49"/>
                </a:solidFill>
                <a:latin typeface="Arial Nova Light" panose="020B0304020202020204" pitchFamily="34" charset="0"/>
              </a:rPr>
              <a:t>“Heeft de grote meerderheid van niet-Joods Nederland tijdig ingezien dat het een grote afgang is van de menselijkheid als je de Joodse gemeenschap laat zitten?”</a:t>
            </a:r>
          </a:p>
        </p:txBody>
      </p:sp>
      <p:sp>
        <p:nvSpPr>
          <p:cNvPr id="4" name="Tijdelijke aanduiding voor inhoud 2">
            <a:extLst>
              <a:ext uri="{FF2B5EF4-FFF2-40B4-BE49-F238E27FC236}">
                <a16:creationId xmlns:a16="http://schemas.microsoft.com/office/drawing/2014/main" id="{33B7B7D8-C41F-A0E4-4196-E5EC4FFA6A46}"/>
              </a:ext>
            </a:extLst>
          </p:cNvPr>
          <p:cNvSpPr txBox="1">
            <a:spLocks/>
          </p:cNvSpPr>
          <p:nvPr/>
        </p:nvSpPr>
        <p:spPr>
          <a:xfrm>
            <a:off x="3874264" y="5586219"/>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FF6334"/>
                </a:solidFill>
                <a:latin typeface="Arial Nova Light" panose="020B0304020202020204" pitchFamily="34" charset="0"/>
              </a:rPr>
              <a:t>“Is het Joods zijn nog iets waar je trots op kan zijn?”</a:t>
            </a:r>
          </a:p>
        </p:txBody>
      </p:sp>
      <p:sp>
        <p:nvSpPr>
          <p:cNvPr id="5" name="Tijdelijke aanduiding voor inhoud 2">
            <a:extLst>
              <a:ext uri="{FF2B5EF4-FFF2-40B4-BE49-F238E27FC236}">
                <a16:creationId xmlns:a16="http://schemas.microsoft.com/office/drawing/2014/main" id="{7FA7C3C0-F701-D592-23DE-97AD07AC18F9}"/>
              </a:ext>
            </a:extLst>
          </p:cNvPr>
          <p:cNvSpPr txBox="1">
            <a:spLocks/>
          </p:cNvSpPr>
          <p:nvPr/>
        </p:nvSpPr>
        <p:spPr>
          <a:xfrm>
            <a:off x="3563815" y="915085"/>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94DB"/>
                </a:solidFill>
                <a:latin typeface="Arial Nova Light" panose="020B0304020202020204" pitchFamily="34" charset="0"/>
              </a:rPr>
              <a:t>“Is er straks een Joods Nederland buiten de sjoel?”</a:t>
            </a:r>
          </a:p>
        </p:txBody>
      </p:sp>
      <p:sp>
        <p:nvSpPr>
          <p:cNvPr id="7" name="Tijdelijke aanduiding voor inhoud 2">
            <a:extLst>
              <a:ext uri="{FF2B5EF4-FFF2-40B4-BE49-F238E27FC236}">
                <a16:creationId xmlns:a16="http://schemas.microsoft.com/office/drawing/2014/main" id="{7BDCC300-6537-8B36-B849-E556FFD3634C}"/>
              </a:ext>
            </a:extLst>
          </p:cNvPr>
          <p:cNvSpPr txBox="1">
            <a:spLocks/>
          </p:cNvSpPr>
          <p:nvPr/>
        </p:nvSpPr>
        <p:spPr>
          <a:xfrm>
            <a:off x="695325" y="1892447"/>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38BA"/>
                </a:solidFill>
                <a:latin typeface="Arial Nova Light" panose="020B0304020202020204" pitchFamily="34" charset="0"/>
              </a:rPr>
              <a:t>“Groeit er een generatie op van jonge Joden voor wie hun identiteit uit meerdere aspecten bestaat en voor wie de geschiedenis minder beladen is dan voor mij?”</a:t>
            </a:r>
          </a:p>
        </p:txBody>
      </p:sp>
      <p:sp>
        <p:nvSpPr>
          <p:cNvPr id="8" name="Tijdelijke aanduiding voor inhoud 2">
            <a:extLst>
              <a:ext uri="{FF2B5EF4-FFF2-40B4-BE49-F238E27FC236}">
                <a16:creationId xmlns:a16="http://schemas.microsoft.com/office/drawing/2014/main" id="{9A78B7CA-0E0C-D1A8-9058-2A3B2D50A322}"/>
              </a:ext>
            </a:extLst>
          </p:cNvPr>
          <p:cNvSpPr txBox="1">
            <a:spLocks/>
          </p:cNvSpPr>
          <p:nvPr/>
        </p:nvSpPr>
        <p:spPr>
          <a:xfrm>
            <a:off x="3710291" y="3313231"/>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0038BA"/>
                </a:solidFill>
                <a:latin typeface="Arial Nova Light" panose="020B0304020202020204" pitchFamily="34" charset="0"/>
              </a:rPr>
              <a:t>“Hoeveel actieve Joden zijn er, die er voor uitkomen en die invulling geven aan een positief Joods leven?”</a:t>
            </a:r>
          </a:p>
        </p:txBody>
      </p:sp>
      <p:sp>
        <p:nvSpPr>
          <p:cNvPr id="10" name="Tijdelijke aanduiding voor inhoud 2">
            <a:extLst>
              <a:ext uri="{FF2B5EF4-FFF2-40B4-BE49-F238E27FC236}">
                <a16:creationId xmlns:a16="http://schemas.microsoft.com/office/drawing/2014/main" id="{DA1CEDE8-326C-050C-09BD-0A8A96D08363}"/>
              </a:ext>
            </a:extLst>
          </p:cNvPr>
          <p:cNvSpPr txBox="1">
            <a:spLocks/>
          </p:cNvSpPr>
          <p:nvPr/>
        </p:nvSpPr>
        <p:spPr>
          <a:xfrm>
            <a:off x="735300" y="2904230"/>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0094DB"/>
                </a:solidFill>
                <a:latin typeface="Arial Nova Light" panose="020B0304020202020204" pitchFamily="34" charset="0"/>
              </a:rPr>
              <a:t>“Hoe open is de Joodse gemeenschap geworden? Hoeveel dialoog is er met de niet-Joodse gemeenschappen?”</a:t>
            </a:r>
          </a:p>
        </p:txBody>
      </p:sp>
      <p:sp>
        <p:nvSpPr>
          <p:cNvPr id="11" name="Tijdelijke aanduiding voor inhoud 2">
            <a:extLst>
              <a:ext uri="{FF2B5EF4-FFF2-40B4-BE49-F238E27FC236}">
                <a16:creationId xmlns:a16="http://schemas.microsoft.com/office/drawing/2014/main" id="{0A2AC5B8-F406-4961-5129-683CD3345458}"/>
              </a:ext>
            </a:extLst>
          </p:cNvPr>
          <p:cNvSpPr txBox="1">
            <a:spLocks/>
          </p:cNvSpPr>
          <p:nvPr/>
        </p:nvSpPr>
        <p:spPr>
          <a:xfrm>
            <a:off x="6692925" y="952336"/>
            <a:ext cx="2925742" cy="9042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6334"/>
                </a:solidFill>
                <a:latin typeface="Arial Nova Light" panose="020B0304020202020204" pitchFamily="34" charset="0"/>
              </a:rPr>
              <a:t>“Hoe hou je de jonge generatie erbij? Hoe bedien je die? Ben je dan bereid om los te komen van de oude structuren en daarbij aan te sluiten?”</a:t>
            </a:r>
          </a:p>
        </p:txBody>
      </p:sp>
      <p:sp>
        <p:nvSpPr>
          <p:cNvPr id="12" name="Tijdelijke aanduiding voor inhoud 2">
            <a:extLst>
              <a:ext uri="{FF2B5EF4-FFF2-40B4-BE49-F238E27FC236}">
                <a16:creationId xmlns:a16="http://schemas.microsoft.com/office/drawing/2014/main" id="{05B2586A-A245-C815-56B5-C54FFFB79384}"/>
              </a:ext>
            </a:extLst>
          </p:cNvPr>
          <p:cNvSpPr txBox="1">
            <a:spLocks/>
          </p:cNvSpPr>
          <p:nvPr/>
        </p:nvSpPr>
        <p:spPr>
          <a:xfrm>
            <a:off x="6349222" y="1707824"/>
            <a:ext cx="310660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2B49"/>
                </a:solidFill>
                <a:latin typeface="Arial Nova Light" panose="020B0304020202020204" pitchFamily="34" charset="0"/>
              </a:rPr>
              <a:t>“Hoeveel mensen zijn nog actief lid bij Joodse organisaties (als beste indicator voor hoe sterk de Joodse gemeenschap is)?”</a:t>
            </a:r>
          </a:p>
        </p:txBody>
      </p:sp>
      <p:sp>
        <p:nvSpPr>
          <p:cNvPr id="13" name="Tijdelijke aanduiding voor inhoud 2">
            <a:extLst>
              <a:ext uri="{FF2B5EF4-FFF2-40B4-BE49-F238E27FC236}">
                <a16:creationId xmlns:a16="http://schemas.microsoft.com/office/drawing/2014/main" id="{A564E588-5A7B-BABF-F600-67BA6C1239AE}"/>
              </a:ext>
            </a:extLst>
          </p:cNvPr>
          <p:cNvSpPr txBox="1">
            <a:spLocks/>
          </p:cNvSpPr>
          <p:nvPr/>
        </p:nvSpPr>
        <p:spPr>
          <a:xfrm>
            <a:off x="6378717" y="2648018"/>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94DB"/>
                </a:solidFill>
                <a:latin typeface="Arial Nova Light" panose="020B0304020202020204" pitchFamily="34" charset="0"/>
              </a:rPr>
              <a:t>“Zullen de moslims zoals de Joden meer geïntegreerd worden in de Nederlandse samenleving, zodat wij elkaar meer kunnen accepteren?”</a:t>
            </a:r>
          </a:p>
        </p:txBody>
      </p:sp>
      <p:sp>
        <p:nvSpPr>
          <p:cNvPr id="14" name="Tijdelijke aanduiding voor inhoud 2">
            <a:extLst>
              <a:ext uri="{FF2B5EF4-FFF2-40B4-BE49-F238E27FC236}">
                <a16:creationId xmlns:a16="http://schemas.microsoft.com/office/drawing/2014/main" id="{A99FFD08-F491-59D8-4D1C-6387F9C69DFA}"/>
              </a:ext>
            </a:extLst>
          </p:cNvPr>
          <p:cNvSpPr txBox="1">
            <a:spLocks/>
          </p:cNvSpPr>
          <p:nvPr/>
        </p:nvSpPr>
        <p:spPr>
          <a:xfrm>
            <a:off x="424234" y="822323"/>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6334"/>
                </a:solidFill>
                <a:latin typeface="Arial Nova Light" panose="020B0304020202020204" pitchFamily="34" charset="0"/>
              </a:rPr>
              <a:t>“Tot in hoeverre worden we uit elkaar gedreven, hoe vinden we manieren om eenheid te bewaren?”</a:t>
            </a:r>
          </a:p>
        </p:txBody>
      </p:sp>
      <p:sp>
        <p:nvSpPr>
          <p:cNvPr id="15" name="Tijdelijke aanduiding voor inhoud 2">
            <a:extLst>
              <a:ext uri="{FF2B5EF4-FFF2-40B4-BE49-F238E27FC236}">
                <a16:creationId xmlns:a16="http://schemas.microsoft.com/office/drawing/2014/main" id="{EC89AB98-B2A1-2E69-C9BB-FCE22A847428}"/>
              </a:ext>
            </a:extLst>
          </p:cNvPr>
          <p:cNvSpPr txBox="1">
            <a:spLocks/>
          </p:cNvSpPr>
          <p:nvPr/>
        </p:nvSpPr>
        <p:spPr>
          <a:xfrm>
            <a:off x="3834906" y="2516126"/>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dirty="0">
                <a:solidFill>
                  <a:srgbClr val="FF2B49"/>
                </a:solidFill>
                <a:latin typeface="Arial Nova Light" panose="020B0304020202020204" pitchFamily="34" charset="0"/>
              </a:rPr>
              <a:t>“Blijven we nog wel bij elkaar, als Joodse gemeenschap?"</a:t>
            </a:r>
          </a:p>
        </p:txBody>
      </p:sp>
      <p:sp>
        <p:nvSpPr>
          <p:cNvPr id="16" name="Tijdelijke aanduiding voor inhoud 2">
            <a:extLst>
              <a:ext uri="{FF2B5EF4-FFF2-40B4-BE49-F238E27FC236}">
                <a16:creationId xmlns:a16="http://schemas.microsoft.com/office/drawing/2014/main" id="{8213384D-02BC-3FCD-E123-4251F76E7504}"/>
              </a:ext>
            </a:extLst>
          </p:cNvPr>
          <p:cNvSpPr txBox="1">
            <a:spLocks/>
          </p:cNvSpPr>
          <p:nvPr/>
        </p:nvSpPr>
        <p:spPr>
          <a:xfrm>
            <a:off x="6692924" y="3771411"/>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FF6334"/>
                </a:solidFill>
                <a:latin typeface="Arial Nova Light" panose="020B0304020202020204" pitchFamily="34" charset="0"/>
              </a:rPr>
              <a:t>“Wat is de sleutel om dat Joodse leven weer te laten bloeien?"</a:t>
            </a:r>
          </a:p>
        </p:txBody>
      </p:sp>
      <p:sp>
        <p:nvSpPr>
          <p:cNvPr id="17" name="Tijdelijke aanduiding voor inhoud 2">
            <a:extLst>
              <a:ext uri="{FF2B5EF4-FFF2-40B4-BE49-F238E27FC236}">
                <a16:creationId xmlns:a16="http://schemas.microsoft.com/office/drawing/2014/main" id="{186B9CA6-C375-A9F6-2397-E9CBF0608F63}"/>
              </a:ext>
            </a:extLst>
          </p:cNvPr>
          <p:cNvSpPr txBox="1">
            <a:spLocks/>
          </p:cNvSpPr>
          <p:nvPr/>
        </p:nvSpPr>
        <p:spPr>
          <a:xfrm>
            <a:off x="1296677" y="5946958"/>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0038BA"/>
                </a:solidFill>
                <a:latin typeface="Arial Nova Light" panose="020B0304020202020204" pitchFamily="34" charset="0"/>
              </a:rPr>
              <a:t>"Hoe gaat de echo van nu doorklinken in de toekomst?"</a:t>
            </a:r>
          </a:p>
        </p:txBody>
      </p:sp>
      <p:sp>
        <p:nvSpPr>
          <p:cNvPr id="18" name="Tijdelijke aanduiding voor inhoud 2">
            <a:extLst>
              <a:ext uri="{FF2B5EF4-FFF2-40B4-BE49-F238E27FC236}">
                <a16:creationId xmlns:a16="http://schemas.microsoft.com/office/drawing/2014/main" id="{D385EDE1-2638-A09E-4184-DEECEED4F055}"/>
              </a:ext>
            </a:extLst>
          </p:cNvPr>
          <p:cNvSpPr txBox="1">
            <a:spLocks/>
          </p:cNvSpPr>
          <p:nvPr/>
        </p:nvSpPr>
        <p:spPr>
          <a:xfrm>
            <a:off x="687396" y="4899335"/>
            <a:ext cx="2868490" cy="13882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FF6334"/>
                </a:solidFill>
                <a:latin typeface="Arial Nova Light" panose="020B0304020202020204" pitchFamily="34" charset="0"/>
              </a:rPr>
              <a:t>“Is de Joodse gemeenschap in staat om een breder palet aan vormen van Joodse identiteit te omarmen?”</a:t>
            </a:r>
          </a:p>
        </p:txBody>
      </p:sp>
      <p:sp>
        <p:nvSpPr>
          <p:cNvPr id="19" name="Tijdelijke aanduiding voor inhoud 2">
            <a:extLst>
              <a:ext uri="{FF2B5EF4-FFF2-40B4-BE49-F238E27FC236}">
                <a16:creationId xmlns:a16="http://schemas.microsoft.com/office/drawing/2014/main" id="{F5B66F41-AD0F-D26E-9ADA-9F3BBDC3A632}"/>
              </a:ext>
            </a:extLst>
          </p:cNvPr>
          <p:cNvSpPr txBox="1">
            <a:spLocks/>
          </p:cNvSpPr>
          <p:nvPr/>
        </p:nvSpPr>
        <p:spPr>
          <a:xfrm>
            <a:off x="3688809" y="4403702"/>
            <a:ext cx="2868490" cy="13882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a:solidFill>
                  <a:srgbClr val="0094DB"/>
                </a:solidFill>
                <a:latin typeface="Arial Nova Light" panose="020B0304020202020204" pitchFamily="34" charset="0"/>
              </a:rPr>
              <a:t>“Zal er zichtbaar Joods leven zijn? Gewoon op straat, niet als een kunstobject in de stad.”</a:t>
            </a:r>
          </a:p>
        </p:txBody>
      </p:sp>
      <p:sp>
        <p:nvSpPr>
          <p:cNvPr id="20" name="Tijdelijke aanduiding voor inhoud 2">
            <a:extLst>
              <a:ext uri="{FF2B5EF4-FFF2-40B4-BE49-F238E27FC236}">
                <a16:creationId xmlns:a16="http://schemas.microsoft.com/office/drawing/2014/main" id="{1BEA30A8-C69D-7925-90C2-F506F4CF9B23}"/>
              </a:ext>
            </a:extLst>
          </p:cNvPr>
          <p:cNvSpPr txBox="1">
            <a:spLocks/>
          </p:cNvSpPr>
          <p:nvPr/>
        </p:nvSpPr>
        <p:spPr>
          <a:xfrm>
            <a:off x="3834906" y="1694316"/>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dirty="0">
                <a:solidFill>
                  <a:srgbClr val="FF6334"/>
                </a:solidFill>
                <a:latin typeface="Arial Nova Light" panose="020B0304020202020204" pitchFamily="34" charset="0"/>
              </a:rPr>
              <a:t>“Zijn Israëli in de meerderheid?”</a:t>
            </a:r>
          </a:p>
        </p:txBody>
      </p:sp>
      <p:sp>
        <p:nvSpPr>
          <p:cNvPr id="21" name="Tijdelijke aanduiding voor inhoud 2">
            <a:extLst>
              <a:ext uri="{FF2B5EF4-FFF2-40B4-BE49-F238E27FC236}">
                <a16:creationId xmlns:a16="http://schemas.microsoft.com/office/drawing/2014/main" id="{BB60AC81-DAE2-4091-75C0-E0592625BFFF}"/>
              </a:ext>
            </a:extLst>
          </p:cNvPr>
          <p:cNvSpPr txBox="1">
            <a:spLocks/>
          </p:cNvSpPr>
          <p:nvPr/>
        </p:nvSpPr>
        <p:spPr>
          <a:xfrm>
            <a:off x="6477768" y="4892698"/>
            <a:ext cx="2419196" cy="84912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FF2B49"/>
                </a:solidFill>
                <a:latin typeface="Arial Nova Light" panose="020B0304020202020204" pitchFamily="34" charset="0"/>
              </a:rPr>
              <a:t>“Is er in 2036 ruimte voor een positieve en vrije Joodse gemeenschap in Nederland waarbij je niet over je schouder hoeft te kijken?”</a:t>
            </a:r>
          </a:p>
        </p:txBody>
      </p:sp>
      <p:sp>
        <p:nvSpPr>
          <p:cNvPr id="22" name="Tijdelijke aanduiding voor inhoud 2">
            <a:extLst>
              <a:ext uri="{FF2B5EF4-FFF2-40B4-BE49-F238E27FC236}">
                <a16:creationId xmlns:a16="http://schemas.microsoft.com/office/drawing/2014/main" id="{89C7B1F2-D9B8-D2CB-090A-89EC92E92F50}"/>
              </a:ext>
            </a:extLst>
          </p:cNvPr>
          <p:cNvSpPr txBox="1">
            <a:spLocks/>
          </p:cNvSpPr>
          <p:nvPr/>
        </p:nvSpPr>
        <p:spPr>
          <a:xfrm>
            <a:off x="9371822" y="2412470"/>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a:solidFill>
                  <a:srgbClr val="0038BA"/>
                </a:solidFill>
                <a:latin typeface="Arial Nova Light" panose="020B0304020202020204" pitchFamily="34" charset="0"/>
              </a:rPr>
              <a:t>”Wat is er nodig om als één Joodse gemeenschap in verbinding te staan met de rest van Nederland?”</a:t>
            </a:r>
          </a:p>
        </p:txBody>
      </p:sp>
      <p:sp>
        <p:nvSpPr>
          <p:cNvPr id="23" name="Tijdelijke aanduiding voor inhoud 2">
            <a:extLst>
              <a:ext uri="{FF2B5EF4-FFF2-40B4-BE49-F238E27FC236}">
                <a16:creationId xmlns:a16="http://schemas.microsoft.com/office/drawing/2014/main" id="{66CF5B5B-3ADE-172D-6FDD-95328C1F7D90}"/>
              </a:ext>
            </a:extLst>
          </p:cNvPr>
          <p:cNvSpPr txBox="1">
            <a:spLocks/>
          </p:cNvSpPr>
          <p:nvPr/>
        </p:nvSpPr>
        <p:spPr>
          <a:xfrm>
            <a:off x="7528554" y="5778395"/>
            <a:ext cx="2419196" cy="8491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00" dirty="0">
                <a:solidFill>
                  <a:srgbClr val="0094DB"/>
                </a:solidFill>
                <a:latin typeface="Arial Nova Light" panose="020B0304020202020204" pitchFamily="34" charset="0"/>
              </a:rPr>
              <a:t>“Is er meer samenwerking tussen Joodse organisaties"</a:t>
            </a:r>
          </a:p>
        </p:txBody>
      </p:sp>
      <p:sp>
        <p:nvSpPr>
          <p:cNvPr id="24" name="Tijdelijke aanduiding voor inhoud 2">
            <a:extLst>
              <a:ext uri="{FF2B5EF4-FFF2-40B4-BE49-F238E27FC236}">
                <a16:creationId xmlns:a16="http://schemas.microsoft.com/office/drawing/2014/main" id="{41953C0E-6703-E6E8-8086-C18174E2C627}"/>
              </a:ext>
            </a:extLst>
          </p:cNvPr>
          <p:cNvSpPr txBox="1">
            <a:spLocks/>
          </p:cNvSpPr>
          <p:nvPr/>
        </p:nvSpPr>
        <p:spPr>
          <a:xfrm>
            <a:off x="8922528" y="4920706"/>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0038BA"/>
                </a:solidFill>
                <a:latin typeface="Arial Nova Light" panose="020B0304020202020204" pitchFamily="34" charset="0"/>
              </a:rPr>
              <a:t>“Is er nog mogelijkheid om je Joodse identiteit op een positieve manier te beleven, en is er verbroedering?”</a:t>
            </a:r>
          </a:p>
        </p:txBody>
      </p:sp>
      <p:sp>
        <p:nvSpPr>
          <p:cNvPr id="25" name="Tijdelijke aanduiding voor inhoud 2">
            <a:extLst>
              <a:ext uri="{FF2B5EF4-FFF2-40B4-BE49-F238E27FC236}">
                <a16:creationId xmlns:a16="http://schemas.microsoft.com/office/drawing/2014/main" id="{32A37E59-E4F7-5606-8F31-6336133022EE}"/>
              </a:ext>
            </a:extLst>
          </p:cNvPr>
          <p:cNvSpPr txBox="1">
            <a:spLocks/>
          </p:cNvSpPr>
          <p:nvPr/>
        </p:nvSpPr>
        <p:spPr>
          <a:xfrm>
            <a:off x="9123923" y="3572705"/>
            <a:ext cx="2868490" cy="11509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dirty="0">
                <a:solidFill>
                  <a:srgbClr val="FF2B49"/>
                </a:solidFill>
                <a:latin typeface="Arial Nova Light" panose="020B0304020202020204" pitchFamily="34" charset="0"/>
              </a:rPr>
              <a:t>“Hoe wordt het (subsidie)geld – waaronder de 25 miljoen van de gemeente Amsterdam – verdeeld? Daaruit kun je afleiden wat men belangrijk vindt.”</a:t>
            </a:r>
          </a:p>
        </p:txBody>
      </p:sp>
      <p:sp>
        <p:nvSpPr>
          <p:cNvPr id="9" name="Tijdelijke aanduiding voor dianummer 8">
            <a:extLst>
              <a:ext uri="{FF2B5EF4-FFF2-40B4-BE49-F238E27FC236}">
                <a16:creationId xmlns:a16="http://schemas.microsoft.com/office/drawing/2014/main" id="{D8A91D57-32B9-DC52-69DD-4491BCE3E2C1}"/>
              </a:ext>
            </a:extLst>
          </p:cNvPr>
          <p:cNvSpPr>
            <a:spLocks noGrp="1"/>
          </p:cNvSpPr>
          <p:nvPr>
            <p:ph type="sldNum" sz="quarter" idx="12"/>
          </p:nvPr>
        </p:nvSpPr>
        <p:spPr/>
        <p:txBody>
          <a:bodyPr/>
          <a:lstStyle/>
          <a:p>
            <a:fld id="{74D7B23A-AFD9-6341-9C14-C1BDBC70DD3B}" type="slidenum">
              <a:rPr lang="nl-NL" smtClean="0"/>
              <a:pPr/>
              <a:t>8</a:t>
            </a:fld>
            <a:endParaRPr lang="nl-NL"/>
          </a:p>
        </p:txBody>
      </p:sp>
    </p:spTree>
    <p:extLst>
      <p:ext uri="{BB962C8B-B14F-4D97-AF65-F5344CB8AC3E}">
        <p14:creationId xmlns:p14="http://schemas.microsoft.com/office/powerpoint/2010/main" val="227151112"/>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097ba4-80bd-4d6f-b19c-658033b9329e">
      <Terms xmlns="http://schemas.microsoft.com/office/infopath/2007/PartnerControls"/>
    </lcf76f155ced4ddcb4097134ff3c332f>
    <TaxCatchAll xmlns="cf3bb642-9d9f-4a51-b212-9d0f168ad1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4AC029D60854E883C2FF2367EC09A" ma:contentTypeVersion="19" ma:contentTypeDescription="Een nieuw document maken." ma:contentTypeScope="" ma:versionID="c749d7bcd6c8484d58f19fd69f7ab0ef">
  <xsd:schema xmlns:xsd="http://www.w3.org/2001/XMLSchema" xmlns:xs="http://www.w3.org/2001/XMLSchema" xmlns:p="http://schemas.microsoft.com/office/2006/metadata/properties" xmlns:ns2="bd097ba4-80bd-4d6f-b19c-658033b9329e" xmlns:ns3="cf3bb642-9d9f-4a51-b212-9d0f168ad131" targetNamespace="http://schemas.microsoft.com/office/2006/metadata/properties" ma:root="true" ma:fieldsID="09328efccec77604cca6f8b3bbb7e3cc" ns2:_="" ns3:_="">
    <xsd:import namespace="bd097ba4-80bd-4d6f-b19c-658033b9329e"/>
    <xsd:import namespace="cf3bb642-9d9f-4a51-b212-9d0f168ad1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97ba4-80bd-4d6f-b19c-658033b932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0bb98b34-203e-4f68-9ed4-0f870ab735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3bb642-9d9f-4a51-b212-9d0f168ad131"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6beec29c-bbf5-4aec-834d-a6935f89efdc}" ma:internalName="TaxCatchAll" ma:showField="CatchAllData" ma:web="cf3bb642-9d9f-4a51-b212-9d0f168ad1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6E916F-C447-49E9-9503-EB2175DAF956}">
  <ds:schemaRefs>
    <ds:schemaRef ds:uri="http://schemas.microsoft.com/sharepoint/v3/contenttype/forms"/>
  </ds:schemaRefs>
</ds:datastoreItem>
</file>

<file path=customXml/itemProps2.xml><?xml version="1.0" encoding="utf-8"?>
<ds:datastoreItem xmlns:ds="http://schemas.openxmlformats.org/officeDocument/2006/customXml" ds:itemID="{63C47F23-F4D6-4637-AA3C-B08DD44B84FB}">
  <ds:schemaRefs>
    <ds:schemaRef ds:uri="cf3bb642-9d9f-4a51-b212-9d0f168ad131"/>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dcmitype/"/>
    <ds:schemaRef ds:uri="http://purl.org/dc/elements/1.1/"/>
    <ds:schemaRef ds:uri="http://schemas.microsoft.com/office/infopath/2007/PartnerControls"/>
    <ds:schemaRef ds:uri="bd097ba4-80bd-4d6f-b19c-658033b9329e"/>
    <ds:schemaRef ds:uri="http://purl.org/dc/terms/"/>
  </ds:schemaRefs>
</ds:datastoreItem>
</file>

<file path=customXml/itemProps3.xml><?xml version="1.0" encoding="utf-8"?>
<ds:datastoreItem xmlns:ds="http://schemas.openxmlformats.org/officeDocument/2006/customXml" ds:itemID="{B1EE058D-FE40-4FA0-AC9B-002AC83B7A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097ba4-80bd-4d6f-b19c-658033b9329e"/>
    <ds:schemaRef ds:uri="cf3bb642-9d9f-4a51-b212-9d0f168ad1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6263</Words>
  <Application>Microsoft Office PowerPoint</Application>
  <PresentationFormat>Breedbeeld</PresentationFormat>
  <Paragraphs>456</Paragraphs>
  <Slides>55</Slides>
  <Notes>18</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55</vt:i4>
      </vt:variant>
    </vt:vector>
  </HeadingPairs>
  <TitlesOfParts>
    <vt:vector size="63" baseType="lpstr">
      <vt:lpstr>Aptos</vt:lpstr>
      <vt:lpstr>Arial</vt:lpstr>
      <vt:lpstr>Arial Nova</vt:lpstr>
      <vt:lpstr>Arial Nova Light</vt:lpstr>
      <vt:lpstr>Calibri</vt:lpstr>
      <vt:lpstr>Calibri Light</vt:lpstr>
      <vt:lpstr>Tisa Offc Serif Pro</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Trendboek</vt:lpstr>
      <vt:lpstr>Afnemende kennis over religie, traditie en cultuur</vt:lpstr>
      <vt:lpstr>Afnemende publieke en private funding</vt:lpstr>
      <vt:lpstr>PowerPoint-presentatie</vt:lpstr>
      <vt:lpstr>PowerPoint-presentatie</vt:lpstr>
      <vt:lpstr>PowerPoint-presentatie</vt:lpstr>
      <vt:lpstr>PowerPoint-presentatie</vt:lpstr>
      <vt:lpstr>Meer ambivalente relatie tot Israël</vt:lpstr>
      <vt:lpstr>Omvangrijke immigratie van Joodse Israëli</vt:lpstr>
      <vt:lpstr>Israëli integreren in Joods Nederland</vt:lpstr>
      <vt:lpstr>Israëli vormen een eigen zuil</vt:lpstr>
      <vt:lpstr>PowerPoint-presentatie</vt:lpstr>
      <vt:lpstr>PowerPoint-presentatie</vt:lpstr>
      <vt:lpstr>Het merendeel van de Nederlandse Joden  heeft een niet-Joodse partner</vt:lpstr>
      <vt:lpstr>PowerPoint-presentatie</vt:lpstr>
      <vt:lpstr>Grote zorgbehoefte onder Joodse ouderen</vt:lpstr>
      <vt:lpstr>De worsteling wordt steeds meer voorgeleefd</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Weerts, Margo</dc:creator>
  <cp:lastModifiedBy>Brentjens  Rico</cp:lastModifiedBy>
  <cp:revision>14</cp:revision>
  <cp:lastPrinted>2026-01-26T09:50:00Z</cp:lastPrinted>
  <dcterms:created xsi:type="dcterms:W3CDTF">2025-11-21T11:56:34Z</dcterms:created>
  <dcterms:modified xsi:type="dcterms:W3CDTF">2026-03-11T08:59:03Z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0x0101004EE4AC029D60854E883C2FF2367EC09A</vt:lpwstr>
  </property>
</Properties>
</file>